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8" r:id="rId4"/>
    <p:sldId id="257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FF"/>
    <a:srgbClr val="800080"/>
    <a:srgbClr val="FFDC51"/>
    <a:srgbClr val="E37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74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3D355-029E-924F-BC1C-5E8A511F1967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57F17-5DF0-EA40-A831-6FEF035F6F9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54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Hybrid = organizational +</a:t>
            </a:r>
            <a:r>
              <a:rPr lang="en-US" baseline="0" dirty="0" smtClean="0"/>
              <a:t> content-modifying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57F17-5DF0-EA40-A831-6FEF035F6F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22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show what this has to do with biology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57F17-5DF0-EA40-A831-6FEF035F6F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74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57F17-5DF0-EA40-A831-6FEF035F6F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65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 a </a:t>
            </a:r>
            <a:r>
              <a:rPr lang="de-DE" dirty="0" err="1" smtClean="0"/>
              <a:t>problem</a:t>
            </a:r>
            <a:r>
              <a:rPr lang="de-DE" dirty="0" smtClean="0"/>
              <a:t> in </a:t>
            </a:r>
            <a:r>
              <a:rPr lang="de-DE" dirty="0" err="1" smtClean="0"/>
              <a:t>pairwise</a:t>
            </a:r>
            <a:r>
              <a:rPr lang="de-DE" dirty="0" smtClean="0"/>
              <a:t> </a:t>
            </a:r>
            <a:r>
              <a:rPr lang="de-DE" dirty="0" err="1" smtClean="0"/>
              <a:t>comparisons</a:t>
            </a:r>
            <a:endParaRPr lang="de-DE" dirty="0" smtClean="0"/>
          </a:p>
          <a:p>
            <a:r>
              <a:rPr lang="de-DE" dirty="0" smtClean="0"/>
              <a:t>BUT: </a:t>
            </a:r>
            <a:r>
              <a:rPr lang="de-DE" dirty="0" err="1" smtClean="0"/>
              <a:t>might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problematic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phylogenetic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reconstructions</a:t>
            </a:r>
            <a:r>
              <a:rPr lang="de-DE" baseline="0" dirty="0" smtClean="0"/>
              <a:t>  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  median </a:t>
            </a:r>
            <a:r>
              <a:rPr lang="de-DE" baseline="0" dirty="0" err="1" smtClean="0"/>
              <a:t>problems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57F17-5DF0-EA40-A831-6FEF035F6F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6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\</a:t>
            </a:r>
            <a:r>
              <a:rPr lang="de-DE" dirty="0" err="1" smtClean="0"/>
              <a:t>lambda</a:t>
            </a:r>
            <a:r>
              <a:rPr lang="de-DE" dirty="0" smtClean="0"/>
              <a:t> = </a:t>
            </a:r>
            <a:r>
              <a:rPr lang="de-DE" dirty="0" err="1" smtClean="0"/>
              <a:t>indel</a:t>
            </a:r>
            <a:r>
              <a:rPr lang="de-DE" dirty="0" smtClean="0"/>
              <a:t> potential</a:t>
            </a:r>
          </a:p>
          <a:p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substitutions</a:t>
            </a:r>
            <a:r>
              <a:rPr lang="de-DE" dirty="0" smtClean="0"/>
              <a:t>, but in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talk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indels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57F17-5DF0-EA40-A831-6FEF035F6F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17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 </a:t>
            </a:r>
            <a:r>
              <a:rPr lang="de-DE" dirty="0" err="1" smtClean="0"/>
              <a:t>component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57F17-5DF0-EA40-A831-6FEF035F6F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50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comes the</a:t>
            </a:r>
            <a:r>
              <a:rPr lang="en-US" baseline="0" dirty="0" smtClean="0"/>
              <a:t> general setting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57F17-5DF0-EA40-A831-6FEF035F6F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50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Algorithmic</a:t>
            </a:r>
            <a:r>
              <a:rPr lang="de-DE" dirty="0" smtClean="0"/>
              <a:t> </a:t>
            </a:r>
            <a:r>
              <a:rPr lang="de-DE" dirty="0" err="1" smtClean="0"/>
              <a:t>implication</a:t>
            </a:r>
            <a:r>
              <a:rPr lang="de-DE" dirty="0" smtClean="0"/>
              <a:t>: </a:t>
            </a:r>
            <a:r>
              <a:rPr lang="de-DE" dirty="0" err="1" smtClean="0"/>
              <a:t>calculate</a:t>
            </a:r>
            <a:r>
              <a:rPr lang="de-DE" dirty="0" smtClean="0"/>
              <a:t>/</a:t>
            </a:r>
            <a:r>
              <a:rPr lang="de-DE" dirty="0" err="1" smtClean="0"/>
              <a:t>optimize</a:t>
            </a:r>
            <a:r>
              <a:rPr lang="de-DE" dirty="0" smtClean="0"/>
              <a:t> </a:t>
            </a:r>
            <a:r>
              <a:rPr lang="de-DE" dirty="0" err="1" smtClean="0"/>
              <a:t>d^H</a:t>
            </a:r>
            <a:r>
              <a:rPr lang="de-DE" dirty="0" smtClean="0"/>
              <a:t>_{p,0}</a:t>
            </a:r>
            <a:r>
              <a:rPr lang="de-DE" baseline="0" dirty="0" smtClean="0"/>
              <a:t>(A,B)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just </a:t>
            </a:r>
            <a:r>
              <a:rPr lang="de-DE" baseline="0" dirty="0" err="1" smtClean="0"/>
              <a:t>add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</a:t>
            </a:r>
            <a:r>
              <a:rPr lang="de-DE" baseline="0" dirty="0" smtClean="0"/>
              <a:t>(A,B) a posteriori.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57F17-5DF0-EA40-A831-6FEF035F6F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77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0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4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0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8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1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1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7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2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6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0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6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96B72-DD6F-2E4C-86A6-97C75AFDBD10}" type="datetimeFigureOut">
              <a:rPr lang="en-US" smtClean="0"/>
              <a:t>2011-Okt-8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AD6C0-EC89-CE45-97EA-60DEFD471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On </a:t>
            </a:r>
            <a:r>
              <a:rPr lang="en-US" dirty="0">
                <a:solidFill>
                  <a:srgbClr val="000090"/>
                </a:solidFill>
              </a:rPr>
              <a:t>the weight of </a:t>
            </a:r>
            <a:r>
              <a:rPr lang="en-US" dirty="0" err="1">
                <a:solidFill>
                  <a:srgbClr val="000090"/>
                </a:solidFill>
              </a:rPr>
              <a:t>indels</a:t>
            </a:r>
            <a:r>
              <a:rPr lang="en-US" dirty="0">
                <a:solidFill>
                  <a:srgbClr val="000090"/>
                </a:solidFill>
              </a:rPr>
              <a:t> in genomic </a:t>
            </a:r>
            <a:r>
              <a:rPr lang="en-US" dirty="0" smtClean="0">
                <a:solidFill>
                  <a:srgbClr val="000090"/>
                </a:solidFill>
              </a:rPr>
              <a:t>distances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Marília</a:t>
            </a:r>
            <a:r>
              <a:rPr lang="en-US" sz="2400" dirty="0" smtClean="0"/>
              <a:t> </a:t>
            </a:r>
            <a:r>
              <a:rPr lang="en-US" sz="2400" dirty="0"/>
              <a:t>D. V. </a:t>
            </a:r>
            <a:r>
              <a:rPr lang="en-US" sz="2400" dirty="0" smtClean="0"/>
              <a:t>Braga, </a:t>
            </a:r>
            <a:r>
              <a:rPr lang="en-US" sz="2400" dirty="0"/>
              <a:t>Raphael </a:t>
            </a:r>
            <a:r>
              <a:rPr lang="en-US" sz="2400" dirty="0" smtClean="0"/>
              <a:t>Machado,</a:t>
            </a:r>
          </a:p>
          <a:p>
            <a:r>
              <a:rPr lang="en-US" sz="2400" dirty="0" smtClean="0"/>
              <a:t>Leonardo </a:t>
            </a:r>
            <a:r>
              <a:rPr lang="en-US" sz="2400" dirty="0"/>
              <a:t>C. </a:t>
            </a:r>
            <a:r>
              <a:rPr lang="en-US" sz="2400" dirty="0" smtClean="0"/>
              <a:t>Ribeiro</a:t>
            </a:r>
            <a:r>
              <a:rPr lang="en-US" sz="2400" b="1" dirty="0" smtClean="0"/>
              <a:t> </a:t>
            </a:r>
            <a:r>
              <a:rPr lang="en-US" sz="2400" dirty="0"/>
              <a:t>and </a:t>
            </a:r>
            <a:r>
              <a:rPr lang="en-US" sz="2400" u="sng" dirty="0"/>
              <a:t>Jens </a:t>
            </a:r>
            <a:r>
              <a:rPr lang="en-US" sz="2400" u="sng" dirty="0" err="1" smtClean="0"/>
              <a:t>Stoye</a:t>
            </a:r>
            <a:endParaRPr lang="en-US" sz="2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319867" y="4964668"/>
            <a:ext cx="4926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 </a:t>
            </a:r>
            <a:r>
              <a:rPr lang="en-US" dirty="0" err="1"/>
              <a:t>Inmetro</a:t>
            </a:r>
            <a:r>
              <a:rPr lang="en-US" dirty="0"/>
              <a:t> - Brazil / Bielefeld University - Germany 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74531" y="5943599"/>
            <a:ext cx="1881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RECOMB-CG 2011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875" y="690033"/>
            <a:ext cx="22860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283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Framework to assign </a:t>
            </a:r>
            <a:r>
              <a:rPr lang="en-US" dirty="0" smtClean="0"/>
              <a:t>weights to </a:t>
            </a:r>
            <a:r>
              <a:rPr lang="en-US" dirty="0" err="1" smtClean="0"/>
              <a:t>Indels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Let </a:t>
            </a:r>
            <a:r>
              <a:rPr lang="en-US" sz="2800" b="1" dirty="0" smtClean="0"/>
              <a:t>w</a:t>
            </a:r>
            <a:r>
              <a:rPr lang="en-US" sz="2800" dirty="0" smtClean="0"/>
              <a:t>(</a:t>
            </a:r>
            <a:r>
              <a:rPr lang="en-US" sz="2800" dirty="0" err="1"/>
              <a:t>ρ</a:t>
            </a:r>
            <a:r>
              <a:rPr lang="en-US" sz="2800" dirty="0" smtClean="0"/>
              <a:t>) </a:t>
            </a:r>
            <a:r>
              <a:rPr lang="en-US" sz="2800" dirty="0"/>
              <a:t>be the weight of an </a:t>
            </a:r>
            <a:r>
              <a:rPr lang="en-US" sz="2800" dirty="0" smtClean="0"/>
              <a:t>operation </a:t>
            </a:r>
            <a:r>
              <a:rPr lang="en-US" sz="2800" dirty="0" err="1"/>
              <a:t>ρ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400" dirty="0" smtClean="0"/>
              <a:t>For any </a:t>
            </a:r>
            <a:r>
              <a:rPr lang="en-US" sz="2400" b="1" dirty="0" smtClean="0"/>
              <a:t>organizational operation:</a:t>
            </a:r>
            <a:endParaRPr lang="en-US" sz="2400" dirty="0" smtClean="0"/>
          </a:p>
          <a:p>
            <a:pPr lvl="1"/>
            <a:r>
              <a:rPr lang="en-US" sz="2400" dirty="0"/>
              <a:t>w</a:t>
            </a:r>
            <a:r>
              <a:rPr lang="en-US" sz="2400" dirty="0" smtClean="0"/>
              <a:t>(</a:t>
            </a:r>
            <a:r>
              <a:rPr lang="en-US" sz="2400" dirty="0" err="1"/>
              <a:t>ρ</a:t>
            </a:r>
            <a:r>
              <a:rPr lang="en-US" sz="2400" dirty="0" smtClean="0"/>
              <a:t>) </a:t>
            </a:r>
            <a:r>
              <a:rPr lang="en-US" sz="2400" dirty="0"/>
              <a:t>= </a:t>
            </a:r>
            <a:r>
              <a:rPr lang="en-US" sz="2400" dirty="0" smtClean="0"/>
              <a:t>1</a:t>
            </a:r>
          </a:p>
          <a:p>
            <a:pPr marL="342900" lvl="1" indent="-342900">
              <a:buFont typeface="Arial"/>
              <a:buChar char="•"/>
            </a:pPr>
            <a:r>
              <a:rPr lang="en-US" sz="2400" dirty="0" smtClean="0"/>
              <a:t>For  </a:t>
            </a:r>
            <a:r>
              <a:rPr lang="en-US" sz="2400" b="1" dirty="0" err="1" smtClean="0"/>
              <a:t>indels</a:t>
            </a:r>
            <a:r>
              <a:rPr lang="en-US" sz="2400" b="1" dirty="0" smtClean="0"/>
              <a:t>:</a:t>
            </a:r>
            <a:endParaRPr lang="en-US" sz="2400" dirty="0"/>
          </a:p>
          <a:p>
            <a:pPr lvl="1"/>
            <a:r>
              <a:rPr lang="pl-PL" sz="2400" dirty="0"/>
              <a:t>w</a:t>
            </a:r>
            <a:r>
              <a:rPr lang="pl-PL" sz="2400" dirty="0" smtClean="0"/>
              <a:t>(</a:t>
            </a:r>
            <a:r>
              <a:rPr lang="en-US" sz="2400" dirty="0" err="1"/>
              <a:t>ρ</a:t>
            </a:r>
            <a:r>
              <a:rPr lang="pl-PL" sz="2400" dirty="0" smtClean="0"/>
              <a:t>) </a:t>
            </a:r>
            <a:r>
              <a:rPr lang="pl-PL" sz="2400" dirty="0"/>
              <a:t>= </a:t>
            </a:r>
            <a:r>
              <a:rPr lang="pl-PL" sz="2400" dirty="0" smtClean="0"/>
              <a:t>p </a:t>
            </a:r>
            <a:r>
              <a:rPr lang="pl-PL" sz="2400" dirty="0"/>
              <a:t>+ </a:t>
            </a:r>
            <a:r>
              <a:rPr lang="pl-PL" sz="2400" dirty="0" smtClean="0"/>
              <a:t>k </a:t>
            </a:r>
            <a:r>
              <a:rPr lang="pl-PL" sz="18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pl-PL" sz="2400" dirty="0" smtClean="0"/>
              <a:t> m(</a:t>
            </a:r>
            <a:r>
              <a:rPr lang="en-US" sz="2400" dirty="0" err="1"/>
              <a:t>ρ</a:t>
            </a:r>
            <a:r>
              <a:rPr lang="pl-PL" sz="2400" dirty="0" smtClean="0"/>
              <a:t>)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where m(</a:t>
            </a:r>
            <a:r>
              <a:rPr lang="en-US" sz="2400" dirty="0" err="1"/>
              <a:t>ρ</a:t>
            </a:r>
            <a:r>
              <a:rPr lang="en-US" sz="2400" dirty="0" smtClean="0"/>
              <a:t>) </a:t>
            </a:r>
            <a:r>
              <a:rPr lang="en-US" sz="2400" dirty="0"/>
              <a:t>the number </a:t>
            </a:r>
            <a:r>
              <a:rPr lang="en-US" sz="2400" dirty="0" smtClean="0"/>
              <a:t>of markers inserted or deleted by </a:t>
            </a:r>
            <a:r>
              <a:rPr lang="en-US" sz="2400" dirty="0" err="1" smtClean="0"/>
              <a:t>ρ</a:t>
            </a:r>
            <a:r>
              <a:rPr lang="en-US" sz="2400" dirty="0" smtClean="0"/>
              <a:t>.</a:t>
            </a:r>
            <a:r>
              <a:rPr lang="en-US" sz="2400" b="1" dirty="0" smtClean="0"/>
              <a:t> 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100720" y="5415467"/>
            <a:ext cx="609600" cy="403225"/>
            <a:chOff x="6841120" y="3497770"/>
            <a:chExt cx="609600" cy="403225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6841120" y="3900995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976587" y="3497770"/>
              <a:ext cx="295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98154" y="5449336"/>
            <a:ext cx="609600" cy="369362"/>
            <a:chOff x="7538554" y="3531639"/>
            <a:chExt cx="609600" cy="369362"/>
          </a:xfrm>
        </p:grpSpPr>
        <p:cxnSp>
          <p:nvCxnSpPr>
            <p:cNvPr id="29" name="Straight Arrow Connector 28"/>
            <p:cNvCxnSpPr/>
            <p:nvPr/>
          </p:nvCxnSpPr>
          <p:spPr>
            <a:xfrm flipV="1">
              <a:off x="7538554" y="3901001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7636977" y="3531639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236190" y="5214353"/>
            <a:ext cx="102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139880" y="5449339"/>
            <a:ext cx="609600" cy="369362"/>
            <a:chOff x="7538554" y="3531639"/>
            <a:chExt cx="609600" cy="369362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7538554" y="3901001"/>
              <a:ext cx="6096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636977" y="3531639"/>
              <a:ext cx="3496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w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766404" y="5449339"/>
            <a:ext cx="609600" cy="369362"/>
            <a:chOff x="7538554" y="3531639"/>
            <a:chExt cx="609600" cy="369362"/>
          </a:xfrm>
        </p:grpSpPr>
        <p:cxnSp>
          <p:nvCxnSpPr>
            <p:cNvPr id="36" name="Straight Arrow Connector 35"/>
            <p:cNvCxnSpPr/>
            <p:nvPr/>
          </p:nvCxnSpPr>
          <p:spPr>
            <a:xfrm flipV="1">
              <a:off x="7538554" y="3901001"/>
              <a:ext cx="6096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636977" y="3531639"/>
              <a:ext cx="274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467100" y="5467299"/>
            <a:ext cx="96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r>
              <a:rPr lang="en-US" dirty="0"/>
              <a:t>(</a:t>
            </a:r>
            <a:r>
              <a:rPr lang="en-US" dirty="0" err="1"/>
              <a:t>ρ</a:t>
            </a:r>
            <a:r>
              <a:rPr lang="en-US" dirty="0" smtClean="0"/>
              <a:t>)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331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59259E-6 L -0.06667 0.000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0.06563 0.002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1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on Hybrid Model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711153"/>
              </p:ext>
            </p:extLst>
          </p:nvPr>
        </p:nvGraphicFramePr>
        <p:xfrm>
          <a:off x="313386" y="1584660"/>
          <a:ext cx="3837756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023"/>
                <a:gridCol w="846667"/>
                <a:gridCol w="304800"/>
                <a:gridCol w="321733"/>
                <a:gridCol w="1134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Weight</a:t>
                      </a:r>
                      <a:endParaRPr lang="en-US" dirty="0"/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ρ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ρ</a:t>
                      </a:r>
                      <a:r>
                        <a:rPr lang="en-US" baseline="-25000" dirty="0" smtClean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indel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dirty="0" smtClean="0"/>
                        <a:t>ρ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ρ</a:t>
                      </a:r>
                      <a:r>
                        <a:rPr lang="en-US" baseline="-25000" dirty="0" smtClean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indel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dirty="0" smtClean="0"/>
                        <a:t>ρ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678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ρ</a:t>
                      </a:r>
                      <a:r>
                        <a:rPr lang="en-US" baseline="-25000" dirty="0" smtClean="0"/>
                        <a:t>n-1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org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ρ</a:t>
                      </a:r>
                      <a:r>
                        <a:rPr lang="en-US" baseline="-25000" dirty="0" err="1" smtClean="0"/>
                        <a:t>n</a:t>
                      </a:r>
                      <a:endParaRPr lang="en-US" baseline="-25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indel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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dirty="0" err="1" smtClean="0"/>
                        <a:t>ρ</a:t>
                      </a:r>
                      <a:r>
                        <a:rPr lang="en-US" baseline="-25000" dirty="0" err="1" smtClean="0"/>
                        <a:t>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3026457" y="2363197"/>
            <a:ext cx="2279290" cy="2537010"/>
            <a:chOff x="3026457" y="2363197"/>
            <a:chExt cx="2279290" cy="2537010"/>
          </a:xfrm>
        </p:grpSpPr>
        <p:sp>
          <p:nvSpPr>
            <p:cNvPr id="6" name="Rectangle 5"/>
            <p:cNvSpPr/>
            <p:nvPr/>
          </p:nvSpPr>
          <p:spPr>
            <a:xfrm>
              <a:off x="3026457" y="2363197"/>
              <a:ext cx="1051537" cy="304965"/>
            </a:xfrm>
            <a:prstGeom prst="rect">
              <a:avLst/>
            </a:prstGeom>
            <a:noFill/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026457" y="2735894"/>
              <a:ext cx="1051537" cy="304965"/>
            </a:xfrm>
            <a:prstGeom prst="rect">
              <a:avLst/>
            </a:prstGeom>
            <a:noFill/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026457" y="4595242"/>
              <a:ext cx="1051537" cy="304965"/>
            </a:xfrm>
            <a:prstGeom prst="rect">
              <a:avLst/>
            </a:prstGeom>
            <a:noFill/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6" idx="3"/>
            </p:cNvCxnSpPr>
            <p:nvPr/>
          </p:nvCxnSpPr>
          <p:spPr>
            <a:xfrm>
              <a:off x="4077994" y="2515680"/>
              <a:ext cx="63802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7" idx="3"/>
            </p:cNvCxnSpPr>
            <p:nvPr/>
          </p:nvCxnSpPr>
          <p:spPr>
            <a:xfrm>
              <a:off x="4077994" y="2888377"/>
              <a:ext cx="63802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3"/>
            </p:cNvCxnSpPr>
            <p:nvPr/>
          </p:nvCxnSpPr>
          <p:spPr>
            <a:xfrm>
              <a:off x="4077994" y="4747725"/>
              <a:ext cx="63802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716016" y="2515680"/>
              <a:ext cx="0" cy="22237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699825" y="3731349"/>
              <a:ext cx="605922" cy="214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5388794" y="3518654"/>
            <a:ext cx="3492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k </a:t>
            </a:r>
            <a:r>
              <a:rPr lang="en-US" sz="1400" dirty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/>
              <a:t> (</a:t>
            </a:r>
            <a:r>
              <a:rPr lang="en-US" dirty="0">
                <a:solidFill>
                  <a:schemeClr val="dk1"/>
                </a:solidFill>
              </a:rPr>
              <a:t>m</a:t>
            </a:r>
            <a:r>
              <a:rPr lang="en-US" b="1" dirty="0">
                <a:solidFill>
                  <a:schemeClr val="dk1"/>
                </a:solidFill>
              </a:rPr>
              <a:t>(</a:t>
            </a:r>
            <a:r>
              <a:rPr lang="en-US" dirty="0"/>
              <a:t>ρ</a:t>
            </a:r>
            <a:r>
              <a:rPr lang="en-US" baseline="-25000" dirty="0"/>
              <a:t>2</a:t>
            </a:r>
            <a:r>
              <a:rPr lang="en-US" dirty="0">
                <a:solidFill>
                  <a:schemeClr val="dk1"/>
                </a:solidFill>
              </a:rPr>
              <a:t> </a:t>
            </a:r>
            <a:r>
              <a:rPr lang="en-US" b="1" dirty="0" smtClean="0">
                <a:solidFill>
                  <a:schemeClr val="dk1"/>
                </a:solidFill>
              </a:rPr>
              <a:t>) + </a:t>
            </a:r>
            <a:r>
              <a:rPr lang="en-US" dirty="0">
                <a:solidFill>
                  <a:schemeClr val="dk1"/>
                </a:solidFill>
              </a:rPr>
              <a:t>m</a:t>
            </a:r>
            <a:r>
              <a:rPr lang="en-US" b="1" dirty="0">
                <a:solidFill>
                  <a:schemeClr val="dk1"/>
                </a:solidFill>
              </a:rPr>
              <a:t>(</a:t>
            </a:r>
            <a:r>
              <a:rPr lang="en-US" dirty="0" smtClean="0"/>
              <a:t>ρ</a:t>
            </a:r>
            <a:r>
              <a:rPr lang="en-US" baseline="-25000" dirty="0" smtClean="0"/>
              <a:t>3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b="1" dirty="0" smtClean="0">
                <a:solidFill>
                  <a:schemeClr val="dk1"/>
                </a:solidFill>
              </a:rPr>
              <a:t>) + . . . + </a:t>
            </a:r>
            <a:r>
              <a:rPr lang="en-US" dirty="0">
                <a:solidFill>
                  <a:schemeClr val="dk1"/>
                </a:solidFill>
              </a:rPr>
              <a:t>m</a:t>
            </a:r>
            <a:r>
              <a:rPr lang="en-US" b="1" dirty="0">
                <a:solidFill>
                  <a:schemeClr val="dk1"/>
                </a:solidFill>
              </a:rPr>
              <a:t>(</a:t>
            </a:r>
            <a:r>
              <a:rPr lang="en-US" dirty="0" err="1" smtClean="0"/>
              <a:t>ρ</a:t>
            </a:r>
            <a:r>
              <a:rPr lang="en-US" baseline="-25000" dirty="0" err="1" smtClean="0"/>
              <a:t>n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b="1" dirty="0" smtClean="0">
                <a:solidFill>
                  <a:schemeClr val="dk1"/>
                </a:solidFill>
              </a:rPr>
              <a:t>))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88794" y="3974830"/>
            <a:ext cx="1221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k </a:t>
            </a:r>
            <a:r>
              <a:rPr lang="en-US" sz="1400" dirty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/>
              <a:t> u</a:t>
            </a:r>
            <a:r>
              <a:rPr lang="en-US" dirty="0"/>
              <a:t>(</a:t>
            </a:r>
            <a:r>
              <a:rPr lang="en-US" dirty="0" smtClean="0"/>
              <a:t>A,B)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2424655" y="1995954"/>
            <a:ext cx="601802" cy="3480549"/>
            <a:chOff x="2424655" y="1995954"/>
            <a:chExt cx="601802" cy="3480549"/>
          </a:xfrm>
        </p:grpSpPr>
        <p:sp>
          <p:nvSpPr>
            <p:cNvPr id="16" name="Rectangle 15"/>
            <p:cNvSpPr/>
            <p:nvPr/>
          </p:nvSpPr>
          <p:spPr>
            <a:xfrm>
              <a:off x="2424655" y="1995954"/>
              <a:ext cx="280402" cy="2921186"/>
            </a:xfrm>
            <a:prstGeom prst="rect">
              <a:avLst/>
            </a:prstGeom>
            <a:noFill/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16" idx="2"/>
            </p:cNvCxnSpPr>
            <p:nvPr/>
          </p:nvCxnSpPr>
          <p:spPr>
            <a:xfrm flipH="1">
              <a:off x="2556609" y="4917140"/>
              <a:ext cx="8247" cy="55936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2556609" y="5476503"/>
              <a:ext cx="4698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3018451" y="5278563"/>
            <a:ext cx="2263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</a:t>
            </a:r>
            <a:r>
              <a:rPr lang="en-US" dirty="0"/>
              <a:t>o</a:t>
            </a:r>
            <a:r>
              <a:rPr lang="en-US" dirty="0" smtClean="0"/>
              <a:t>perations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90866" y="5268510"/>
            <a:ext cx="105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</a:t>
            </a:r>
            <a:r>
              <a:rPr lang="en-US" dirty="0" err="1" smtClean="0"/>
              <a:t>d</a:t>
            </a:r>
            <a:r>
              <a:rPr lang="en-US" baseline="30000" dirty="0" err="1" smtClean="0"/>
              <a:t>DCJ-indel</a:t>
            </a:r>
            <a:endParaRPr lang="en-US" baseline="30000" dirty="0"/>
          </a:p>
        </p:txBody>
      </p:sp>
      <p:sp>
        <p:nvSpPr>
          <p:cNvPr id="33" name="TextBox 32"/>
          <p:cNvSpPr txBox="1"/>
          <p:nvPr/>
        </p:nvSpPr>
        <p:spPr>
          <a:xfrm>
            <a:off x="2705057" y="5829340"/>
            <a:ext cx="3867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d</a:t>
            </a:r>
            <a:r>
              <a:rPr lang="en-US" sz="2000" baseline="30000" dirty="0" err="1" smtClean="0"/>
              <a:t>H</a:t>
            </a:r>
            <a:r>
              <a:rPr lang="en-US" sz="2000" baseline="-25000" dirty="0" err="1" smtClean="0"/>
              <a:t>p,k</a:t>
            </a:r>
            <a:r>
              <a:rPr lang="en-US" sz="2000" b="1" dirty="0"/>
              <a:t>(</a:t>
            </a:r>
            <a:r>
              <a:rPr lang="en-US" sz="2000" b="1" dirty="0" smtClean="0"/>
              <a:t>A,B)  </a:t>
            </a:r>
            <a:r>
              <a:rPr lang="en-US" sz="2000" b="1" dirty="0"/>
              <a:t>= 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</a:t>
            </a:r>
            <a:r>
              <a:rPr lang="en-US" sz="2000" baseline="30000" dirty="0" err="1" smtClean="0"/>
              <a:t>H</a:t>
            </a:r>
            <a:r>
              <a:rPr lang="cs-CZ" sz="2000" baseline="-25000" dirty="0" smtClean="0"/>
              <a:t>p,</a:t>
            </a:r>
            <a:r>
              <a:rPr lang="cs-CZ" sz="2000" b="1" baseline="-25000" dirty="0" smtClean="0"/>
              <a:t>0</a:t>
            </a:r>
            <a:r>
              <a:rPr lang="cs-CZ" sz="2000" b="1" dirty="0"/>
              <a:t>(</a:t>
            </a:r>
            <a:r>
              <a:rPr lang="cs-CZ" sz="2000" b="1" dirty="0" smtClean="0"/>
              <a:t>A,B</a:t>
            </a:r>
            <a:r>
              <a:rPr lang="cs-CZ" sz="2000" b="1" dirty="0"/>
              <a:t>) + k </a:t>
            </a:r>
            <a:r>
              <a:rPr lang="cs-CZ" sz="1600" b="1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cs-CZ" sz="2000" dirty="0" smtClean="0"/>
              <a:t> </a:t>
            </a:r>
            <a:r>
              <a:rPr lang="cs-CZ" sz="2000" b="1" dirty="0"/>
              <a:t>u(</a:t>
            </a:r>
            <a:r>
              <a:rPr lang="cs-CZ" sz="2000" b="1" dirty="0" smtClean="0"/>
              <a:t>A,B</a:t>
            </a:r>
            <a:r>
              <a:rPr lang="cs-CZ" sz="2000" b="1" dirty="0"/>
              <a:t>)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5174372" y="1781519"/>
            <a:ext cx="1492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Assuming </a:t>
            </a:r>
            <a:r>
              <a:rPr lang="en-US" b="1" dirty="0" smtClean="0"/>
              <a:t>p=1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7243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plausible </a:t>
            </a:r>
            <a:r>
              <a:rPr lang="de-DE" dirty="0" err="1" smtClean="0"/>
              <a:t>distances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2612429" y="2121885"/>
            <a:ext cx="95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b c d e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7520" y="3233361"/>
            <a:ext cx="46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e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62158" y="2096741"/>
            <a:ext cx="95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c d b 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760472" y="2255675"/>
            <a:ext cx="216000" cy="2160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46656" y="2255675"/>
            <a:ext cx="216000" cy="2160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4239490" y="3008175"/>
            <a:ext cx="216000" cy="2160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14"/>
          <p:cNvCxnSpPr/>
          <p:nvPr/>
        </p:nvCxnSpPr>
        <p:spPr>
          <a:xfrm>
            <a:off x="3862656" y="2542529"/>
            <a:ext cx="376834" cy="46564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5"/>
          <p:cNvCxnSpPr/>
          <p:nvPr/>
        </p:nvCxnSpPr>
        <p:spPr>
          <a:xfrm flipH="1">
            <a:off x="4455490" y="2555260"/>
            <a:ext cx="255683" cy="45291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6"/>
          <p:cNvCxnSpPr/>
          <p:nvPr/>
        </p:nvCxnSpPr>
        <p:spPr>
          <a:xfrm>
            <a:off x="3991093" y="2339236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22"/>
          <p:cNvSpPr txBox="1"/>
          <p:nvPr/>
        </p:nvSpPr>
        <p:spPr>
          <a:xfrm>
            <a:off x="3646656" y="1803865"/>
            <a:ext cx="1304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inversions</a:t>
            </a:r>
            <a:endParaRPr lang="en-US" dirty="0"/>
          </a:p>
        </p:txBody>
      </p:sp>
      <p:sp>
        <p:nvSpPr>
          <p:cNvPr id="14" name="TextBox 23"/>
          <p:cNvSpPr txBox="1"/>
          <p:nvPr/>
        </p:nvSpPr>
        <p:spPr>
          <a:xfrm>
            <a:off x="3087254" y="2688269"/>
            <a:ext cx="817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indel</a:t>
            </a:r>
            <a:endParaRPr lang="en-US" dirty="0"/>
          </a:p>
        </p:txBody>
      </p:sp>
      <p:sp>
        <p:nvSpPr>
          <p:cNvPr id="15" name="TextBox 24"/>
          <p:cNvSpPr txBox="1"/>
          <p:nvPr/>
        </p:nvSpPr>
        <p:spPr>
          <a:xfrm>
            <a:off x="4683996" y="2693866"/>
            <a:ext cx="817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indel</a:t>
            </a:r>
            <a:endParaRPr lang="en-US" dirty="0"/>
          </a:p>
        </p:txBody>
      </p:sp>
      <p:cxnSp>
        <p:nvCxnSpPr>
          <p:cNvPr id="16" name="Straight Connector 22"/>
          <p:cNvCxnSpPr/>
          <p:nvPr/>
        </p:nvCxnSpPr>
        <p:spPr>
          <a:xfrm flipH="1">
            <a:off x="5442871" y="2170022"/>
            <a:ext cx="16678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uppierung 2"/>
          <p:cNvGrpSpPr/>
          <p:nvPr/>
        </p:nvGrpSpPr>
        <p:grpSpPr>
          <a:xfrm>
            <a:off x="448506" y="3949700"/>
            <a:ext cx="7671643" cy="2294261"/>
            <a:chOff x="448506" y="3949700"/>
            <a:chExt cx="7671643" cy="2294261"/>
          </a:xfrm>
        </p:grpSpPr>
        <p:sp>
          <p:nvSpPr>
            <p:cNvPr id="30" name="TextBox 3"/>
            <p:cNvSpPr txBox="1"/>
            <p:nvPr/>
          </p:nvSpPr>
          <p:spPr>
            <a:xfrm>
              <a:off x="448506" y="4636485"/>
              <a:ext cx="958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b c d e </a:t>
              </a:r>
              <a:endParaRPr lang="en-US" dirty="0"/>
            </a:p>
          </p:txBody>
        </p:sp>
        <p:sp>
          <p:nvSpPr>
            <p:cNvPr id="31" name="TextBox 4"/>
            <p:cNvSpPr txBox="1"/>
            <p:nvPr/>
          </p:nvSpPr>
          <p:spPr>
            <a:xfrm>
              <a:off x="1953597" y="5747961"/>
              <a:ext cx="462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e </a:t>
              </a:r>
              <a:endParaRPr lang="en-US" dirty="0"/>
            </a:p>
          </p:txBody>
        </p:sp>
        <p:sp>
          <p:nvSpPr>
            <p:cNvPr id="32" name="TextBox 5"/>
            <p:cNvSpPr txBox="1"/>
            <p:nvPr/>
          </p:nvSpPr>
          <p:spPr>
            <a:xfrm>
              <a:off x="2898235" y="4611341"/>
              <a:ext cx="958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c d b e</a:t>
              </a:r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2596549" y="4770275"/>
              <a:ext cx="216000" cy="216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482733" y="4770275"/>
              <a:ext cx="216000" cy="216000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 flipH="1">
              <a:off x="2075567" y="5522775"/>
              <a:ext cx="216000" cy="2160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14"/>
            <p:cNvCxnSpPr/>
            <p:nvPr/>
          </p:nvCxnSpPr>
          <p:spPr>
            <a:xfrm>
              <a:off x="1698733" y="5057129"/>
              <a:ext cx="376834" cy="465646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15"/>
            <p:cNvCxnSpPr/>
            <p:nvPr/>
          </p:nvCxnSpPr>
          <p:spPr>
            <a:xfrm flipH="1">
              <a:off x="2291567" y="5069860"/>
              <a:ext cx="255683" cy="452915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16"/>
            <p:cNvCxnSpPr/>
            <p:nvPr/>
          </p:nvCxnSpPr>
          <p:spPr>
            <a:xfrm>
              <a:off x="1827170" y="4853836"/>
              <a:ext cx="64807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22"/>
            <p:cNvSpPr txBox="1"/>
            <p:nvPr/>
          </p:nvSpPr>
          <p:spPr>
            <a:xfrm>
              <a:off x="1999367" y="435656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40" name="TextBox 23"/>
            <p:cNvSpPr txBox="1"/>
            <p:nvPr/>
          </p:nvSpPr>
          <p:spPr>
            <a:xfrm>
              <a:off x="1367831" y="5202869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41" name="TextBox 24"/>
            <p:cNvSpPr txBox="1"/>
            <p:nvPr/>
          </p:nvSpPr>
          <p:spPr>
            <a:xfrm>
              <a:off x="2520073" y="5208466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42" name="Straight Connector 22"/>
            <p:cNvCxnSpPr/>
            <p:nvPr/>
          </p:nvCxnSpPr>
          <p:spPr>
            <a:xfrm flipH="1">
              <a:off x="3278948" y="4684622"/>
              <a:ext cx="1667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3"/>
            <p:cNvSpPr txBox="1"/>
            <p:nvPr/>
          </p:nvSpPr>
          <p:spPr>
            <a:xfrm>
              <a:off x="4711428" y="4763153"/>
              <a:ext cx="958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b c d e </a:t>
              </a:r>
              <a:endParaRPr lang="en-US" dirty="0"/>
            </a:p>
          </p:txBody>
        </p:sp>
        <p:sp>
          <p:nvSpPr>
            <p:cNvPr id="44" name="TextBox 4"/>
            <p:cNvSpPr txBox="1"/>
            <p:nvPr/>
          </p:nvSpPr>
          <p:spPr>
            <a:xfrm>
              <a:off x="6216519" y="5874629"/>
              <a:ext cx="462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e </a:t>
              </a:r>
              <a:endParaRPr lang="en-US" dirty="0"/>
            </a:p>
          </p:txBody>
        </p:sp>
        <p:sp>
          <p:nvSpPr>
            <p:cNvPr id="45" name="TextBox 5"/>
            <p:cNvSpPr txBox="1"/>
            <p:nvPr/>
          </p:nvSpPr>
          <p:spPr>
            <a:xfrm>
              <a:off x="7161157" y="4738009"/>
              <a:ext cx="958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 c d b e</a:t>
              </a:r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6859471" y="4896943"/>
              <a:ext cx="216000" cy="216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745655" y="4896943"/>
              <a:ext cx="216000" cy="216000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 flipH="1">
              <a:off x="6338489" y="5649443"/>
              <a:ext cx="216000" cy="216000"/>
            </a:xfrm>
            <a:prstGeom prst="ellipse">
              <a:avLst/>
            </a:prstGeom>
            <a:solidFill>
              <a:srgbClr val="FF6600"/>
            </a:solidFill>
            <a:ln w="381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14"/>
            <p:cNvCxnSpPr/>
            <p:nvPr/>
          </p:nvCxnSpPr>
          <p:spPr>
            <a:xfrm>
              <a:off x="5961655" y="5183797"/>
              <a:ext cx="376834" cy="465646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15"/>
            <p:cNvCxnSpPr/>
            <p:nvPr/>
          </p:nvCxnSpPr>
          <p:spPr>
            <a:xfrm flipH="1">
              <a:off x="6554489" y="5196528"/>
              <a:ext cx="255683" cy="452915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16"/>
            <p:cNvCxnSpPr/>
            <p:nvPr/>
          </p:nvCxnSpPr>
          <p:spPr>
            <a:xfrm>
              <a:off x="6090092" y="4980504"/>
              <a:ext cx="64807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22"/>
            <p:cNvSpPr txBox="1"/>
            <p:nvPr/>
          </p:nvSpPr>
          <p:spPr>
            <a:xfrm>
              <a:off x="6266355" y="4483233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3" name="TextBox 23"/>
            <p:cNvSpPr txBox="1"/>
            <p:nvPr/>
          </p:nvSpPr>
          <p:spPr>
            <a:xfrm>
              <a:off x="5643453" y="5329537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54" name="TextBox 24"/>
            <p:cNvSpPr txBox="1"/>
            <p:nvPr/>
          </p:nvSpPr>
          <p:spPr>
            <a:xfrm>
              <a:off x="6782995" y="5335134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cxnSp>
          <p:nvCxnSpPr>
            <p:cNvPr id="55" name="Straight Connector 22"/>
            <p:cNvCxnSpPr/>
            <p:nvPr/>
          </p:nvCxnSpPr>
          <p:spPr>
            <a:xfrm flipH="1">
              <a:off x="7541870" y="4811290"/>
              <a:ext cx="1667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feld 55"/>
            <p:cNvSpPr txBox="1"/>
            <p:nvPr/>
          </p:nvSpPr>
          <p:spPr>
            <a:xfrm>
              <a:off x="1206500" y="3949700"/>
              <a:ext cx="1949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„</a:t>
              </a:r>
              <a:r>
                <a:rPr lang="de-DE" dirty="0" err="1" smtClean="0"/>
                <a:t>ghost</a:t>
              </a:r>
              <a:r>
                <a:rPr lang="de-DE" dirty="0" smtClean="0"/>
                <a:t>-DCJ </a:t>
              </a:r>
              <a:r>
                <a:rPr lang="de-DE" dirty="0" err="1" smtClean="0"/>
                <a:t>model</a:t>
              </a:r>
              <a:r>
                <a:rPr lang="de-DE" dirty="0" smtClean="0"/>
                <a:t>“</a:t>
              </a:r>
              <a:endParaRPr lang="de-DE" dirty="0"/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5388971" y="3987233"/>
              <a:ext cx="2233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DCJ-</a:t>
              </a:r>
              <a:r>
                <a:rPr lang="de-DE" dirty="0" err="1" smtClean="0"/>
                <a:t>indel</a:t>
              </a:r>
              <a:r>
                <a:rPr lang="de-DE" dirty="0" smtClean="0"/>
                <a:t> </a:t>
              </a:r>
              <a:r>
                <a:rPr lang="de-DE" dirty="0" err="1" smtClean="0"/>
                <a:t>model</a:t>
              </a:r>
              <a:r>
                <a:rPr lang="de-DE" dirty="0" smtClean="0"/>
                <a:t> (</a:t>
              </a:r>
              <a:r>
                <a:rPr lang="de-DE" dirty="0" err="1" smtClean="0"/>
                <a:t>k</a:t>
              </a:r>
              <a:r>
                <a:rPr lang="de-DE" dirty="0" smtClean="0"/>
                <a:t>=1)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893550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DCJ-</a:t>
            </a:r>
            <a:r>
              <a:rPr lang="en-US" sz="2800" dirty="0" err="1"/>
              <a:t>indel</a:t>
            </a:r>
            <a:r>
              <a:rPr lang="en-US" sz="2800" dirty="0"/>
              <a:t> distance        </a:t>
            </a:r>
            <a:r>
              <a:rPr lang="en-US" sz="2800" dirty="0" smtClean="0"/>
              <a:t>  is </a:t>
            </a:r>
            <a:r>
              <a:rPr lang="en-US" sz="2800" dirty="0"/>
              <a:t>a metric for</a:t>
            </a:r>
          </a:p>
          <a:p>
            <a:r>
              <a:rPr lang="en-US" sz="2800" dirty="0" smtClean="0"/>
              <a:t>A posteriori distance correction is equivalent to the hybrid model</a:t>
            </a:r>
          </a:p>
          <a:p>
            <a:r>
              <a:rPr lang="en-US" sz="2800" dirty="0" smtClean="0"/>
              <a:t>Similar results for DCJ-substitution distance</a:t>
            </a:r>
            <a:br>
              <a:rPr lang="en-US" sz="2800" dirty="0" smtClean="0"/>
            </a:br>
            <a:r>
              <a:rPr lang="en-US" sz="2800" dirty="0" smtClean="0"/>
              <a:t>(see talk by </a:t>
            </a:r>
            <a:r>
              <a:rPr lang="en-US" sz="2800" dirty="0" err="1" smtClean="0"/>
              <a:t>Marília</a:t>
            </a:r>
            <a:r>
              <a:rPr lang="en-US" sz="2800" dirty="0" smtClean="0"/>
              <a:t> Braga, Sunday)</a:t>
            </a:r>
          </a:p>
          <a:p>
            <a:r>
              <a:rPr lang="en-US" sz="2800" dirty="0" smtClean="0"/>
              <a:t>Open: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 ≠ 1</a:t>
            </a:r>
          </a:p>
          <a:p>
            <a:pPr lvl="1"/>
            <a:r>
              <a:rPr lang="en-US" sz="2400" dirty="0" smtClean="0"/>
              <a:t>Other weight functions</a:t>
            </a:r>
          </a:p>
          <a:p>
            <a:pPr lvl="1"/>
            <a:r>
              <a:rPr lang="en-US" sz="2400" dirty="0" smtClean="0"/>
              <a:t>Inversion-</a:t>
            </a:r>
            <a:r>
              <a:rPr lang="en-US" sz="2400" dirty="0" err="1" smtClean="0"/>
              <a:t>indel</a:t>
            </a:r>
            <a:r>
              <a:rPr lang="en-US" sz="2400" dirty="0" smtClean="0"/>
              <a:t> distance</a:t>
            </a:r>
          </a:p>
          <a:p>
            <a:endParaRPr lang="en-US" dirty="0"/>
          </a:p>
        </p:txBody>
      </p:sp>
      <p:pic>
        <p:nvPicPr>
          <p:cNvPr id="5" name="Bild 4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300" y="1771650"/>
            <a:ext cx="698500" cy="264067"/>
          </a:xfrm>
          <a:prstGeom prst="rect">
            <a:avLst/>
          </a:prstGeom>
        </p:spPr>
      </p:pic>
      <p:pic>
        <p:nvPicPr>
          <p:cNvPr id="7" name="Bild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1663700"/>
            <a:ext cx="584200" cy="49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74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50825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4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252" y="1600200"/>
            <a:ext cx="7941748" cy="4525963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Hybrid models for genome rearrangements</a:t>
            </a:r>
          </a:p>
          <a:p>
            <a:r>
              <a:rPr lang="en-US" sz="2800" dirty="0" smtClean="0"/>
              <a:t>Triangle inequality disruption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General framework to establish the triangle inequality</a:t>
            </a:r>
          </a:p>
          <a:p>
            <a:r>
              <a:rPr lang="en-US" sz="2800" dirty="0" smtClean="0"/>
              <a:t>Tight bounds for DCJ-</a:t>
            </a:r>
            <a:r>
              <a:rPr lang="en-US" sz="2800" dirty="0" err="1" smtClean="0"/>
              <a:t>indel</a:t>
            </a:r>
            <a:r>
              <a:rPr lang="en-US" sz="2800" dirty="0" smtClean="0"/>
              <a:t> (and DCJ-substitution) distance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144534" y="2387826"/>
            <a:ext cx="14217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Background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389555" y="4639966"/>
            <a:ext cx="931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Results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306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1152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 descr="Gen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66" y="1078117"/>
            <a:ext cx="4197866" cy="3360526"/>
          </a:xfrm>
          <a:prstGeom prst="rect">
            <a:avLst/>
          </a:prstGeom>
        </p:spPr>
      </p:pic>
      <p:cxnSp>
        <p:nvCxnSpPr>
          <p:cNvPr id="26" name="Straight Arrow Connector 25"/>
          <p:cNvCxnSpPr/>
          <p:nvPr/>
        </p:nvCxnSpPr>
        <p:spPr>
          <a:xfrm flipV="1">
            <a:off x="1507063" y="5195334"/>
            <a:ext cx="60383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507063" y="4572003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Marker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1642533" y="4809071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420507" y="5235604"/>
            <a:ext cx="762192" cy="369332"/>
            <a:chOff x="1420507" y="5235604"/>
            <a:chExt cx="762192" cy="369332"/>
          </a:xfrm>
        </p:grpSpPr>
        <p:sp>
          <p:nvSpPr>
            <p:cNvPr id="33" name="TextBox 32"/>
            <p:cNvSpPr txBox="1"/>
            <p:nvPr/>
          </p:nvSpPr>
          <p:spPr>
            <a:xfrm>
              <a:off x="1420507" y="5235604"/>
              <a:ext cx="357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b</a:t>
              </a:r>
              <a:r>
                <a:rPr lang="en-US" baseline="30000" dirty="0" err="1" smtClean="0"/>
                <a:t>t</a:t>
              </a:r>
              <a:endParaRPr lang="en-US" baseline="30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795904" y="5235604"/>
              <a:ext cx="386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b</a:t>
              </a:r>
              <a:r>
                <a:rPr lang="en-US" baseline="30000" dirty="0" err="1"/>
                <a:t>h</a:t>
              </a:r>
              <a:endParaRPr lang="en-US" baseline="300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301976" y="5554139"/>
            <a:ext cx="959106" cy="338554"/>
            <a:chOff x="1301976" y="5554139"/>
            <a:chExt cx="959106" cy="338554"/>
          </a:xfrm>
        </p:grpSpPr>
        <p:sp>
          <p:nvSpPr>
            <p:cNvPr id="71" name="TextBox 70"/>
            <p:cNvSpPr txBox="1"/>
            <p:nvPr/>
          </p:nvSpPr>
          <p:spPr>
            <a:xfrm>
              <a:off x="1301976" y="5554139"/>
              <a:ext cx="4458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tail</a:t>
              </a:r>
              <a:endParaRPr lang="en-US" sz="16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660437" y="5554139"/>
              <a:ext cx="6006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head</a:t>
              </a:r>
              <a:endParaRPr lang="en-US" sz="1600" dirty="0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457200" y="5780564"/>
            <a:ext cx="5213887" cy="952399"/>
            <a:chOff x="457200" y="5932961"/>
            <a:chExt cx="5213887" cy="952399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3162662" y="6000687"/>
              <a:ext cx="72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0" name="Group 139"/>
            <p:cNvGrpSpPr/>
            <p:nvPr/>
          </p:nvGrpSpPr>
          <p:grpSpPr>
            <a:xfrm>
              <a:off x="457200" y="5932961"/>
              <a:ext cx="5213887" cy="952399"/>
              <a:chOff x="457200" y="5899095"/>
              <a:chExt cx="5213887" cy="952399"/>
            </a:xfrm>
          </p:grpSpPr>
          <p:sp>
            <p:nvSpPr>
              <p:cNvPr id="128" name="Oval 127"/>
              <p:cNvSpPr/>
              <p:nvPr/>
            </p:nvSpPr>
            <p:spPr>
              <a:xfrm>
                <a:off x="4288186" y="6281085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39" name="Group 138"/>
              <p:cNvGrpSpPr/>
              <p:nvPr/>
            </p:nvGrpSpPr>
            <p:grpSpPr>
              <a:xfrm>
                <a:off x="457200" y="5899095"/>
                <a:ext cx="5213887" cy="952399"/>
                <a:chOff x="457200" y="5899095"/>
                <a:chExt cx="5213887" cy="952399"/>
              </a:xfrm>
            </p:grpSpPr>
            <p:sp>
              <p:nvSpPr>
                <p:cNvPr id="87" name="TextBox 86"/>
                <p:cNvSpPr txBox="1"/>
                <p:nvPr/>
              </p:nvSpPr>
              <p:spPr>
                <a:xfrm>
                  <a:off x="457200" y="6082168"/>
                  <a:ext cx="3777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dirty="0"/>
                    <a:t>B</a:t>
                  </a:r>
                  <a:r>
                    <a:rPr lang="en-US" b="1" dirty="0" smtClean="0"/>
                    <a:t>:</a:t>
                  </a:r>
                  <a:endParaRPr lang="en-US" b="1" dirty="0"/>
                </a:p>
              </p:txBody>
            </p:sp>
            <p:grpSp>
              <p:nvGrpSpPr>
                <p:cNvPr id="138" name="Group 137"/>
                <p:cNvGrpSpPr/>
                <p:nvPr/>
              </p:nvGrpSpPr>
              <p:grpSpPr>
                <a:xfrm>
                  <a:off x="1409579" y="5899095"/>
                  <a:ext cx="4261508" cy="952399"/>
                  <a:chOff x="1409579" y="5899095"/>
                  <a:chExt cx="4261508" cy="952399"/>
                </a:xfrm>
              </p:grpSpPr>
              <p:grpSp>
                <p:nvGrpSpPr>
                  <p:cNvPr id="122" name="Group 121"/>
                  <p:cNvGrpSpPr/>
                  <p:nvPr/>
                </p:nvGrpSpPr>
                <p:grpSpPr>
                  <a:xfrm>
                    <a:off x="2110900" y="5909626"/>
                    <a:ext cx="738522" cy="795865"/>
                    <a:chOff x="2093967" y="5909626"/>
                    <a:chExt cx="738522" cy="795865"/>
                  </a:xfrm>
                </p:grpSpPr>
                <p:cxnSp>
                  <p:nvCxnSpPr>
                    <p:cNvPr id="91" name="Straight Arrow Connector 90"/>
                    <p:cNvCxnSpPr/>
                    <p:nvPr/>
                  </p:nvCxnSpPr>
                  <p:spPr>
                    <a:xfrm flipV="1">
                      <a:off x="2180523" y="6295889"/>
                      <a:ext cx="603837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2" name="TextBox 91"/>
                    <p:cNvSpPr txBox="1"/>
                    <p:nvPr/>
                  </p:nvSpPr>
                  <p:spPr>
                    <a:xfrm>
                      <a:off x="2315993" y="5909626"/>
                      <a:ext cx="28227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p:txBody>
                </p:sp>
                <p:grpSp>
                  <p:nvGrpSpPr>
                    <p:cNvPr id="93" name="Group 92"/>
                    <p:cNvGrpSpPr/>
                    <p:nvPr/>
                  </p:nvGrpSpPr>
                  <p:grpSpPr>
                    <a:xfrm>
                      <a:off x="2093967" y="6336159"/>
                      <a:ext cx="738522" cy="369332"/>
                      <a:chOff x="1420507" y="5235604"/>
                      <a:chExt cx="738522" cy="369332"/>
                    </a:xfrm>
                  </p:grpSpPr>
                  <p:sp>
                    <p:nvSpPr>
                      <p:cNvPr id="119" name="TextBox 118"/>
                      <p:cNvSpPr txBox="1"/>
                      <p:nvPr/>
                    </p:nvSpPr>
                    <p:spPr>
                      <a:xfrm>
                        <a:off x="1420507" y="5235604"/>
                        <a:ext cx="338554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err="1" smtClean="0"/>
                          <a:t>c</a:t>
                        </a:r>
                        <a:r>
                          <a:rPr lang="en-US" baseline="30000" dirty="0" err="1" smtClean="0"/>
                          <a:t>t</a:t>
                        </a:r>
                        <a:endParaRPr lang="en-US" baseline="30000" dirty="0"/>
                      </a:p>
                    </p:txBody>
                  </p:sp>
                  <p:sp>
                    <p:nvSpPr>
                      <p:cNvPr id="120" name="TextBox 119"/>
                      <p:cNvSpPr txBox="1"/>
                      <p:nvPr/>
                    </p:nvSpPr>
                    <p:spPr>
                      <a:xfrm>
                        <a:off x="1795904" y="5235604"/>
                        <a:ext cx="363125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err="1" smtClean="0"/>
                          <a:t>c</a:t>
                        </a:r>
                        <a:r>
                          <a:rPr lang="en-US" baseline="30000" dirty="0" err="1" smtClean="0"/>
                          <a:t>h</a:t>
                        </a:r>
                        <a:endParaRPr lang="en-US" baseline="30000" dirty="0"/>
                      </a:p>
                    </p:txBody>
                  </p:sp>
                </p:grpSp>
              </p:grpSp>
              <p:grpSp>
                <p:nvGrpSpPr>
                  <p:cNvPr id="121" name="Group 120"/>
                  <p:cNvGrpSpPr/>
                  <p:nvPr/>
                </p:nvGrpSpPr>
                <p:grpSpPr>
                  <a:xfrm>
                    <a:off x="1457085" y="5909630"/>
                    <a:ext cx="751484" cy="795865"/>
                    <a:chOff x="4860618" y="5926563"/>
                    <a:chExt cx="751484" cy="795865"/>
                  </a:xfrm>
                </p:grpSpPr>
                <p:cxnSp>
                  <p:nvCxnSpPr>
                    <p:cNvPr id="100" name="Straight Arrow Connector 99"/>
                    <p:cNvCxnSpPr/>
                    <p:nvPr/>
                  </p:nvCxnSpPr>
                  <p:spPr>
                    <a:xfrm flipV="1">
                      <a:off x="4947174" y="6312826"/>
                      <a:ext cx="603837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1" name="TextBox 100"/>
                    <p:cNvSpPr txBox="1"/>
                    <p:nvPr/>
                  </p:nvSpPr>
                  <p:spPr>
                    <a:xfrm>
                      <a:off x="5082644" y="5926563"/>
                      <a:ext cx="30594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p:txBody>
                </p:sp>
                <p:grpSp>
                  <p:nvGrpSpPr>
                    <p:cNvPr id="102" name="Group 101"/>
                    <p:cNvGrpSpPr/>
                    <p:nvPr/>
                  </p:nvGrpSpPr>
                  <p:grpSpPr>
                    <a:xfrm>
                      <a:off x="4860618" y="6353096"/>
                      <a:ext cx="751484" cy="369332"/>
                      <a:chOff x="1420507" y="5235604"/>
                      <a:chExt cx="751484" cy="369332"/>
                    </a:xfrm>
                  </p:grpSpPr>
                  <p:sp>
                    <p:nvSpPr>
                      <p:cNvPr id="113" name="TextBox 112"/>
                      <p:cNvSpPr txBox="1"/>
                      <p:nvPr/>
                    </p:nvSpPr>
                    <p:spPr>
                      <a:xfrm>
                        <a:off x="1420507" y="5235604"/>
                        <a:ext cx="35137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/>
                          <a:t>a</a:t>
                        </a:r>
                        <a:r>
                          <a:rPr lang="en-US" baseline="30000" dirty="0" smtClean="0"/>
                          <a:t>t</a:t>
                        </a:r>
                        <a:endParaRPr lang="en-US" baseline="30000" dirty="0"/>
                      </a:p>
                    </p:txBody>
                  </p:sp>
                  <p:sp>
                    <p:nvSpPr>
                      <p:cNvPr id="114" name="TextBox 113"/>
                      <p:cNvSpPr txBox="1"/>
                      <p:nvPr/>
                    </p:nvSpPr>
                    <p:spPr>
                      <a:xfrm>
                        <a:off x="1795904" y="5235604"/>
                        <a:ext cx="376087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/>
                          <a:t>a</a:t>
                        </a:r>
                        <a:r>
                          <a:rPr lang="en-US" baseline="30000" dirty="0" smtClean="0"/>
                          <a:t>h</a:t>
                        </a:r>
                        <a:endParaRPr lang="en-US" baseline="30000" dirty="0"/>
                      </a:p>
                    </p:txBody>
                  </p:sp>
                </p:grpSp>
              </p:grpSp>
              <p:grpSp>
                <p:nvGrpSpPr>
                  <p:cNvPr id="137" name="Group 136"/>
                  <p:cNvGrpSpPr/>
                  <p:nvPr/>
                </p:nvGrpSpPr>
                <p:grpSpPr>
                  <a:xfrm>
                    <a:off x="2839038" y="5899095"/>
                    <a:ext cx="2832049" cy="952399"/>
                    <a:chOff x="2839038" y="5899095"/>
                    <a:chExt cx="2832049" cy="952399"/>
                  </a:xfrm>
                </p:grpSpPr>
                <p:cxnSp>
                  <p:nvCxnSpPr>
                    <p:cNvPr id="94" name="Straight Arrow Connector 93"/>
                    <p:cNvCxnSpPr/>
                    <p:nvPr/>
                  </p:nvCxnSpPr>
                  <p:spPr>
                    <a:xfrm flipH="1">
                      <a:off x="2895602" y="6298015"/>
                      <a:ext cx="60480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5" name="TextBox 94"/>
                    <p:cNvSpPr txBox="1"/>
                    <p:nvPr/>
                  </p:nvSpPr>
                  <p:spPr>
                    <a:xfrm>
                      <a:off x="3061064" y="5899095"/>
                      <a:ext cx="30594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/>
                        <a:t>b</a:t>
                      </a:r>
                    </a:p>
                  </p:txBody>
                </p:sp>
                <p:grpSp>
                  <p:nvGrpSpPr>
                    <p:cNvPr id="96" name="Group 95"/>
                    <p:cNvGrpSpPr/>
                    <p:nvPr/>
                  </p:nvGrpSpPr>
                  <p:grpSpPr>
                    <a:xfrm>
                      <a:off x="2839038" y="6325628"/>
                      <a:ext cx="732887" cy="369332"/>
                      <a:chOff x="1420507" y="5235604"/>
                      <a:chExt cx="732887" cy="369332"/>
                    </a:xfrm>
                  </p:grpSpPr>
                  <p:sp>
                    <p:nvSpPr>
                      <p:cNvPr id="117" name="TextBox 116"/>
                      <p:cNvSpPr txBox="1"/>
                      <p:nvPr/>
                    </p:nvSpPr>
                    <p:spPr>
                      <a:xfrm>
                        <a:off x="1420507" y="5235604"/>
                        <a:ext cx="386795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d</a:t>
                        </a:r>
                        <a:r>
                          <a:rPr lang="en-US" baseline="30000" dirty="0" smtClean="0"/>
                          <a:t>h</a:t>
                        </a:r>
                        <a:endParaRPr lang="en-US" baseline="30000" dirty="0"/>
                      </a:p>
                    </p:txBody>
                  </p:sp>
                  <p:sp>
                    <p:nvSpPr>
                      <p:cNvPr id="118" name="TextBox 117"/>
                      <p:cNvSpPr txBox="1"/>
                      <p:nvPr/>
                    </p:nvSpPr>
                    <p:spPr>
                      <a:xfrm>
                        <a:off x="1795904" y="5235604"/>
                        <a:ext cx="35749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err="1"/>
                          <a:t>d</a:t>
                        </a:r>
                        <a:r>
                          <a:rPr lang="en-US" baseline="30000" dirty="0" err="1" smtClean="0"/>
                          <a:t>t</a:t>
                        </a:r>
                        <a:endParaRPr lang="en-US" baseline="30000" dirty="0"/>
                      </a:p>
                    </p:txBody>
                  </p:sp>
                </p:grpSp>
                <p:cxnSp>
                  <p:nvCxnSpPr>
                    <p:cNvPr id="97" name="Straight Arrow Connector 96"/>
                    <p:cNvCxnSpPr/>
                    <p:nvPr/>
                  </p:nvCxnSpPr>
                  <p:spPr>
                    <a:xfrm flipV="1">
                      <a:off x="3625138" y="6312826"/>
                      <a:ext cx="603837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8" name="TextBox 97"/>
                    <p:cNvSpPr txBox="1"/>
                    <p:nvPr/>
                  </p:nvSpPr>
                  <p:spPr>
                    <a:xfrm>
                      <a:off x="3760608" y="5926563"/>
                      <a:ext cx="305943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/>
                        <a:t>d</a:t>
                      </a:r>
                    </a:p>
                  </p:txBody>
                </p:sp>
                <p:grpSp>
                  <p:nvGrpSpPr>
                    <p:cNvPr id="99" name="Group 98"/>
                    <p:cNvGrpSpPr/>
                    <p:nvPr/>
                  </p:nvGrpSpPr>
                  <p:grpSpPr>
                    <a:xfrm>
                      <a:off x="3538582" y="6353096"/>
                      <a:ext cx="762192" cy="369332"/>
                      <a:chOff x="1420507" y="5235604"/>
                      <a:chExt cx="762192" cy="369332"/>
                    </a:xfrm>
                  </p:grpSpPr>
                  <p:sp>
                    <p:nvSpPr>
                      <p:cNvPr id="115" name="TextBox 114"/>
                      <p:cNvSpPr txBox="1"/>
                      <p:nvPr/>
                    </p:nvSpPr>
                    <p:spPr>
                      <a:xfrm>
                        <a:off x="1420507" y="5235604"/>
                        <a:ext cx="35749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err="1" smtClean="0"/>
                          <a:t>d</a:t>
                        </a:r>
                        <a:r>
                          <a:rPr lang="en-US" baseline="30000" dirty="0" err="1" smtClean="0"/>
                          <a:t>t</a:t>
                        </a:r>
                        <a:endParaRPr lang="en-US" baseline="30000" dirty="0"/>
                      </a:p>
                    </p:txBody>
                  </p:sp>
                  <p:sp>
                    <p:nvSpPr>
                      <p:cNvPr id="116" name="TextBox 115"/>
                      <p:cNvSpPr txBox="1"/>
                      <p:nvPr/>
                    </p:nvSpPr>
                    <p:spPr>
                      <a:xfrm>
                        <a:off x="1795904" y="5235604"/>
                        <a:ext cx="386795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smtClean="0"/>
                          <a:t>d</a:t>
                        </a:r>
                        <a:r>
                          <a:rPr lang="en-US" baseline="30000" dirty="0" smtClean="0"/>
                          <a:t>h</a:t>
                        </a:r>
                        <a:endParaRPr lang="en-US" baseline="30000" dirty="0"/>
                      </a:p>
                    </p:txBody>
                  </p:sp>
                </p:grpSp>
                <p:sp>
                  <p:nvSpPr>
                    <p:cNvPr id="107" name="TextBox 106"/>
                    <p:cNvSpPr txBox="1"/>
                    <p:nvPr/>
                  </p:nvSpPr>
                  <p:spPr>
                    <a:xfrm>
                      <a:off x="5199127" y="5939262"/>
                      <a:ext cx="2896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grpSp>
                  <p:nvGrpSpPr>
                    <p:cNvPr id="108" name="Group 107"/>
                    <p:cNvGrpSpPr/>
                    <p:nvPr/>
                  </p:nvGrpSpPr>
                  <p:grpSpPr>
                    <a:xfrm>
                      <a:off x="5067445" y="6482162"/>
                      <a:ext cx="603642" cy="369332"/>
                      <a:chOff x="1342756" y="5438804"/>
                      <a:chExt cx="603642" cy="369332"/>
                    </a:xfrm>
                  </p:grpSpPr>
                  <p:sp>
                    <p:nvSpPr>
                      <p:cNvPr id="109" name="TextBox 108"/>
                      <p:cNvSpPr txBox="1"/>
                      <p:nvPr/>
                    </p:nvSpPr>
                    <p:spPr>
                      <a:xfrm>
                        <a:off x="1342756" y="5438804"/>
                        <a:ext cx="341147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err="1" smtClean="0">
                            <a:solidFill>
                              <a:srgbClr val="FF0000"/>
                            </a:solidFill>
                          </a:rPr>
                          <a:t>v</a:t>
                        </a:r>
                        <a:r>
                          <a:rPr lang="en-US" baseline="30000" dirty="0" err="1" smtClean="0">
                            <a:solidFill>
                              <a:srgbClr val="FF0000"/>
                            </a:solidFill>
                          </a:rPr>
                          <a:t>t</a:t>
                        </a:r>
                        <a:endParaRPr lang="en-US" baseline="30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110" name="TextBox 109"/>
                      <p:cNvSpPr txBox="1"/>
                      <p:nvPr/>
                    </p:nvSpPr>
                    <p:spPr>
                      <a:xfrm>
                        <a:off x="1575947" y="5438804"/>
                        <a:ext cx="370451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US" dirty="0" err="1" smtClean="0">
                            <a:solidFill>
                              <a:srgbClr val="FF0000"/>
                            </a:solidFill>
                          </a:rPr>
                          <a:t>v</a:t>
                        </a:r>
                        <a:r>
                          <a:rPr lang="en-US" baseline="30000" dirty="0" err="1" smtClean="0">
                            <a:solidFill>
                              <a:srgbClr val="FF0000"/>
                            </a:solidFill>
                          </a:rPr>
                          <a:t>h</a:t>
                        </a:r>
                        <a:endParaRPr lang="en-US" baseline="30000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125" name="Arc 124"/>
                  <p:cNvSpPr/>
                  <p:nvPr/>
                </p:nvSpPr>
                <p:spPr>
                  <a:xfrm>
                    <a:off x="5072842" y="5997507"/>
                    <a:ext cx="532800" cy="532800"/>
                  </a:xfrm>
                  <a:prstGeom prst="arc">
                    <a:avLst>
                      <a:gd name="adj1" fmla="val 6163735"/>
                      <a:gd name="adj2" fmla="val 5641229"/>
                    </a:avLst>
                  </a:prstGeom>
                  <a:ln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Oval 128"/>
                  <p:cNvSpPr/>
                  <p:nvPr/>
                </p:nvSpPr>
                <p:spPr>
                  <a:xfrm>
                    <a:off x="1409579" y="6281088"/>
                    <a:ext cx="72000" cy="72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</p:grpSp>
      <p:grpSp>
        <p:nvGrpSpPr>
          <p:cNvPr id="136" name="Group 135"/>
          <p:cNvGrpSpPr/>
          <p:nvPr/>
        </p:nvGrpSpPr>
        <p:grpSpPr>
          <a:xfrm>
            <a:off x="440267" y="4802669"/>
            <a:ext cx="7137198" cy="829735"/>
            <a:chOff x="440267" y="4802669"/>
            <a:chExt cx="7137198" cy="829735"/>
          </a:xfrm>
        </p:grpSpPr>
        <p:grpSp>
          <p:nvGrpSpPr>
            <p:cNvPr id="84" name="Group 83"/>
            <p:cNvGrpSpPr/>
            <p:nvPr/>
          </p:nvGrpSpPr>
          <p:grpSpPr>
            <a:xfrm>
              <a:off x="440267" y="4802669"/>
              <a:ext cx="7037008" cy="829735"/>
              <a:chOff x="440267" y="4802669"/>
              <a:chExt cx="7037008" cy="829735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2077034" y="4802669"/>
                <a:ext cx="5400241" cy="829735"/>
                <a:chOff x="2077034" y="4802669"/>
                <a:chExt cx="5400241" cy="829735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2077034" y="4802669"/>
                  <a:ext cx="5400241" cy="829735"/>
                  <a:chOff x="2077034" y="4802669"/>
                  <a:chExt cx="5400241" cy="829735"/>
                </a:xfrm>
              </p:grpSpPr>
              <p:cxnSp>
                <p:nvCxnSpPr>
                  <p:cNvPr id="37" name="Straight Arrow Connector 36"/>
                  <p:cNvCxnSpPr/>
                  <p:nvPr/>
                </p:nvCxnSpPr>
                <p:spPr>
                  <a:xfrm flipV="1">
                    <a:off x="2163590" y="5188932"/>
                    <a:ext cx="603837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2299060" y="4802669"/>
                    <a:ext cx="30594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d</a:t>
                    </a:r>
                  </a:p>
                </p:txBody>
              </p:sp>
              <p:grpSp>
                <p:nvGrpSpPr>
                  <p:cNvPr id="39" name="Group 38"/>
                  <p:cNvGrpSpPr/>
                  <p:nvPr/>
                </p:nvGrpSpPr>
                <p:grpSpPr>
                  <a:xfrm>
                    <a:off x="2077034" y="5229202"/>
                    <a:ext cx="762192" cy="369332"/>
                    <a:chOff x="1420507" y="5235604"/>
                    <a:chExt cx="762192" cy="369332"/>
                  </a:xfrm>
                </p:grpSpPr>
                <p:sp>
                  <p:nvSpPr>
                    <p:cNvPr id="40" name="TextBox 39"/>
                    <p:cNvSpPr txBox="1"/>
                    <p:nvPr/>
                  </p:nvSpPr>
                  <p:spPr>
                    <a:xfrm>
                      <a:off x="1420507" y="5235604"/>
                      <a:ext cx="35749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/>
                        <a:t>d</a:t>
                      </a:r>
                      <a:r>
                        <a:rPr lang="en-US" baseline="30000" dirty="0" err="1" smtClean="0"/>
                        <a:t>t</a:t>
                      </a:r>
                      <a:endParaRPr lang="en-US" baseline="30000" dirty="0"/>
                    </a:p>
                  </p:txBody>
                </p:sp>
                <p:sp>
                  <p:nvSpPr>
                    <p:cNvPr id="41" name="TextBox 40"/>
                    <p:cNvSpPr txBox="1"/>
                    <p:nvPr/>
                  </p:nvSpPr>
                  <p:spPr>
                    <a:xfrm>
                      <a:off x="1795904" y="5235604"/>
                      <a:ext cx="38679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/>
                        <a:t>d</a:t>
                      </a:r>
                      <a:r>
                        <a:rPr lang="en-US" baseline="30000" dirty="0" smtClean="0"/>
                        <a:t>h</a:t>
                      </a:r>
                      <a:endParaRPr lang="en-US" baseline="30000" dirty="0"/>
                    </a:p>
                  </p:txBody>
                </p:sp>
              </p:grpSp>
              <p:cxnSp>
                <p:nvCxnSpPr>
                  <p:cNvPr id="42" name="Straight Arrow Connector 41"/>
                  <p:cNvCxnSpPr/>
                  <p:nvPr/>
                </p:nvCxnSpPr>
                <p:spPr>
                  <a:xfrm flipH="1">
                    <a:off x="2878669" y="5207991"/>
                    <a:ext cx="6048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3044131" y="4809071"/>
                    <a:ext cx="28227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c</a:t>
                    </a:r>
                  </a:p>
                </p:txBody>
              </p:sp>
              <p:grpSp>
                <p:nvGrpSpPr>
                  <p:cNvPr id="44" name="Group 43"/>
                  <p:cNvGrpSpPr/>
                  <p:nvPr/>
                </p:nvGrpSpPr>
                <p:grpSpPr>
                  <a:xfrm>
                    <a:off x="2822105" y="5235604"/>
                    <a:ext cx="713951" cy="369332"/>
                    <a:chOff x="1420507" y="5235604"/>
                    <a:chExt cx="713951" cy="369332"/>
                  </a:xfrm>
                </p:grpSpPr>
                <p:sp>
                  <p:nvSpPr>
                    <p:cNvPr id="45" name="TextBox 44"/>
                    <p:cNvSpPr txBox="1"/>
                    <p:nvPr/>
                  </p:nvSpPr>
                  <p:spPr>
                    <a:xfrm>
                      <a:off x="1420507" y="5235604"/>
                      <a:ext cx="363125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/>
                        <a:t>c</a:t>
                      </a:r>
                      <a:r>
                        <a:rPr lang="en-US" baseline="30000" dirty="0" err="1" smtClean="0"/>
                        <a:t>h</a:t>
                      </a:r>
                      <a:endParaRPr lang="en-US" baseline="30000" dirty="0"/>
                    </a:p>
                  </p:txBody>
                </p:sp>
                <p:sp>
                  <p:nvSpPr>
                    <p:cNvPr id="46" name="TextBox 45"/>
                    <p:cNvSpPr txBox="1"/>
                    <p:nvPr/>
                  </p:nvSpPr>
                  <p:spPr>
                    <a:xfrm>
                      <a:off x="1795904" y="5235604"/>
                      <a:ext cx="33855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 smtClean="0"/>
                        <a:t>c</a:t>
                      </a:r>
                      <a:r>
                        <a:rPr lang="en-US" baseline="30000" dirty="0" err="1"/>
                        <a:t>t</a:t>
                      </a:r>
                      <a:endParaRPr lang="en-US" baseline="30000" dirty="0"/>
                    </a:p>
                  </p:txBody>
                </p:sp>
              </p:grpSp>
              <p:cxnSp>
                <p:nvCxnSpPr>
                  <p:cNvPr id="47" name="Straight Arrow Connector 46"/>
                  <p:cNvCxnSpPr/>
                  <p:nvPr/>
                </p:nvCxnSpPr>
                <p:spPr>
                  <a:xfrm flipV="1">
                    <a:off x="3608205" y="5222802"/>
                    <a:ext cx="603837" cy="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3743675" y="4836539"/>
                    <a:ext cx="34967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w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grpSp>
                <p:nvGrpSpPr>
                  <p:cNvPr id="49" name="Group 48"/>
                  <p:cNvGrpSpPr/>
                  <p:nvPr/>
                </p:nvGrpSpPr>
                <p:grpSpPr>
                  <a:xfrm>
                    <a:off x="3521649" y="5263072"/>
                    <a:ext cx="805924" cy="369332"/>
                    <a:chOff x="1420507" y="5235604"/>
                    <a:chExt cx="805924" cy="369332"/>
                  </a:xfrm>
                </p:grpSpPr>
                <p:sp>
                  <p:nvSpPr>
                    <p:cNvPr id="50" name="TextBox 49"/>
                    <p:cNvSpPr txBox="1"/>
                    <p:nvPr/>
                  </p:nvSpPr>
                  <p:spPr>
                    <a:xfrm>
                      <a:off x="1420507" y="5235604"/>
                      <a:ext cx="40267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US" baseline="3000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1" name="TextBox 50"/>
                    <p:cNvSpPr txBox="1"/>
                    <p:nvPr/>
                  </p:nvSpPr>
                  <p:spPr>
                    <a:xfrm>
                      <a:off x="1795904" y="5235604"/>
                      <a:ext cx="43052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US" baseline="30000" dirty="0" err="1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cxnSp>
                <p:nvCxnSpPr>
                  <p:cNvPr id="52" name="Straight Arrow Connector 51"/>
                  <p:cNvCxnSpPr/>
                  <p:nvPr/>
                </p:nvCxnSpPr>
                <p:spPr>
                  <a:xfrm flipV="1">
                    <a:off x="4930241" y="5222802"/>
                    <a:ext cx="603837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5065711" y="4836539"/>
                    <a:ext cx="30594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a</a:t>
                    </a:r>
                    <a:endParaRPr lang="en-US" dirty="0"/>
                  </a:p>
                </p:txBody>
              </p:sp>
              <p:grpSp>
                <p:nvGrpSpPr>
                  <p:cNvPr id="54" name="Group 53"/>
                  <p:cNvGrpSpPr/>
                  <p:nvPr/>
                </p:nvGrpSpPr>
                <p:grpSpPr>
                  <a:xfrm>
                    <a:off x="4843685" y="5263072"/>
                    <a:ext cx="751484" cy="369332"/>
                    <a:chOff x="1420507" y="5235604"/>
                    <a:chExt cx="751484" cy="369332"/>
                  </a:xfrm>
                </p:grpSpPr>
                <p:sp>
                  <p:nvSpPr>
                    <p:cNvPr id="55" name="TextBox 54"/>
                    <p:cNvSpPr txBox="1"/>
                    <p:nvPr/>
                  </p:nvSpPr>
                  <p:spPr>
                    <a:xfrm>
                      <a:off x="1420507" y="5235604"/>
                      <a:ext cx="35137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/>
                        <a:t>a</a:t>
                      </a:r>
                      <a:r>
                        <a:rPr lang="en-US" baseline="30000" dirty="0" smtClean="0"/>
                        <a:t>t</a:t>
                      </a:r>
                      <a:endParaRPr lang="en-US" baseline="30000" dirty="0"/>
                    </a:p>
                  </p:txBody>
                </p:sp>
                <p:sp>
                  <p:nvSpPr>
                    <p:cNvPr id="56" name="TextBox 55"/>
                    <p:cNvSpPr txBox="1"/>
                    <p:nvPr/>
                  </p:nvSpPr>
                  <p:spPr>
                    <a:xfrm>
                      <a:off x="1795904" y="5235604"/>
                      <a:ext cx="37608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/>
                        <a:t>a</a:t>
                      </a:r>
                      <a:r>
                        <a:rPr lang="en-US" baseline="30000" dirty="0" smtClean="0"/>
                        <a:t>h</a:t>
                      </a:r>
                      <a:endParaRPr lang="en-US" baseline="30000" dirty="0"/>
                    </a:p>
                  </p:txBody>
                </p:sp>
              </p:grpSp>
              <p:cxnSp>
                <p:nvCxnSpPr>
                  <p:cNvPr id="57" name="Straight Arrow Connector 56"/>
                  <p:cNvCxnSpPr/>
                  <p:nvPr/>
                </p:nvCxnSpPr>
                <p:spPr>
                  <a:xfrm flipH="1" flipV="1">
                    <a:off x="5616113" y="5222802"/>
                    <a:ext cx="604800" cy="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5757334" y="4836539"/>
                    <a:ext cx="27494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s</a:t>
                    </a:r>
                  </a:p>
                </p:txBody>
              </p:sp>
              <p:grpSp>
                <p:nvGrpSpPr>
                  <p:cNvPr id="59" name="Group 58"/>
                  <p:cNvGrpSpPr/>
                  <p:nvPr/>
                </p:nvGrpSpPr>
                <p:grpSpPr>
                  <a:xfrm>
                    <a:off x="5535308" y="5263072"/>
                    <a:ext cx="731196" cy="369332"/>
                    <a:chOff x="1420507" y="5235604"/>
                    <a:chExt cx="731196" cy="369332"/>
                  </a:xfrm>
                </p:grpSpPr>
                <p:sp>
                  <p:nvSpPr>
                    <p:cNvPr id="60" name="TextBox 59"/>
                    <p:cNvSpPr txBox="1"/>
                    <p:nvPr/>
                  </p:nvSpPr>
                  <p:spPr>
                    <a:xfrm>
                      <a:off x="1420507" y="5235604"/>
                      <a:ext cx="32649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baseline="3000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61" name="TextBox 60"/>
                    <p:cNvSpPr txBox="1"/>
                    <p:nvPr/>
                  </p:nvSpPr>
                  <p:spPr>
                    <a:xfrm>
                      <a:off x="1795904" y="5235604"/>
                      <a:ext cx="35579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baseline="30000" dirty="0" err="1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  <p:cxnSp>
                <p:nvCxnSpPr>
                  <p:cNvPr id="66" name="Straight Arrow Connector 65"/>
                  <p:cNvCxnSpPr/>
                  <p:nvPr/>
                </p:nvCxnSpPr>
                <p:spPr>
                  <a:xfrm flipV="1">
                    <a:off x="6845597" y="5222802"/>
                    <a:ext cx="603837" cy="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6981067" y="4836539"/>
                    <a:ext cx="2619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t</a:t>
                    </a:r>
                  </a:p>
                </p:txBody>
              </p:sp>
              <p:grpSp>
                <p:nvGrpSpPr>
                  <p:cNvPr id="68" name="Group 67"/>
                  <p:cNvGrpSpPr/>
                  <p:nvPr/>
                </p:nvGrpSpPr>
                <p:grpSpPr>
                  <a:xfrm>
                    <a:off x="6759041" y="5263072"/>
                    <a:ext cx="718234" cy="369332"/>
                    <a:chOff x="1420507" y="5235604"/>
                    <a:chExt cx="718234" cy="369332"/>
                  </a:xfrm>
                </p:grpSpPr>
                <p:sp>
                  <p:nvSpPr>
                    <p:cNvPr id="69" name="TextBox 68"/>
                    <p:cNvSpPr txBox="1"/>
                    <p:nvPr/>
                  </p:nvSpPr>
                  <p:spPr>
                    <a:xfrm>
                      <a:off x="1420507" y="5235604"/>
                      <a:ext cx="313532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baseline="3000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70" name="TextBox 69"/>
                    <p:cNvSpPr txBox="1"/>
                    <p:nvPr/>
                  </p:nvSpPr>
                  <p:spPr>
                    <a:xfrm>
                      <a:off x="1795904" y="5235604"/>
                      <a:ext cx="34283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baseline="30000" dirty="0" err="1" smtClean="0">
                          <a:solidFill>
                            <a:srgbClr val="FF0000"/>
                          </a:solidFill>
                        </a:rPr>
                        <a:t>h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3145729" y="4944529"/>
                  <a:ext cx="72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5855012" y="4961465"/>
                  <a:ext cx="72000" cy="0"/>
                </a:xfrm>
                <a:prstGeom prst="line">
                  <a:avLst/>
                </a:prstGeom>
                <a:ln w="12700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" name="TextBox 82"/>
              <p:cNvSpPr txBox="1"/>
              <p:nvPr/>
            </p:nvSpPr>
            <p:spPr>
              <a:xfrm>
                <a:off x="440267" y="4992144"/>
                <a:ext cx="3882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A:</a:t>
                </a:r>
                <a:endParaRPr lang="en-US" b="1" dirty="0"/>
              </a:p>
            </p:txBody>
          </p:sp>
        </p:grpSp>
        <p:sp>
          <p:nvSpPr>
            <p:cNvPr id="130" name="Oval 129"/>
            <p:cNvSpPr/>
            <p:nvPr/>
          </p:nvSpPr>
          <p:spPr>
            <a:xfrm>
              <a:off x="4288189" y="5197376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/>
            <p:cNvSpPr/>
            <p:nvPr/>
          </p:nvSpPr>
          <p:spPr>
            <a:xfrm>
              <a:off x="4779249" y="519737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/>
            <p:cNvSpPr/>
            <p:nvPr/>
          </p:nvSpPr>
          <p:spPr>
            <a:xfrm>
              <a:off x="6286286" y="519737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6709614" y="519738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Oval 133"/>
            <p:cNvSpPr/>
            <p:nvPr/>
          </p:nvSpPr>
          <p:spPr>
            <a:xfrm>
              <a:off x="7505465" y="519738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Oval 134"/>
            <p:cNvSpPr/>
            <p:nvPr/>
          </p:nvSpPr>
          <p:spPr>
            <a:xfrm>
              <a:off x="1358783" y="5180446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2" name="TextBox 141"/>
          <p:cNvSpPr txBox="1"/>
          <p:nvPr/>
        </p:nvSpPr>
        <p:spPr>
          <a:xfrm>
            <a:off x="7415078" y="4822814"/>
            <a:ext cx="1046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elomere</a:t>
            </a:r>
            <a:endParaRPr lang="en-US" dirty="0"/>
          </a:p>
        </p:txBody>
      </p:sp>
      <p:sp>
        <p:nvSpPr>
          <p:cNvPr id="143" name="Left Bracket 142"/>
          <p:cNvSpPr/>
          <p:nvPr/>
        </p:nvSpPr>
        <p:spPr>
          <a:xfrm rot="16200000" flipH="1">
            <a:off x="4405845" y="1400385"/>
            <a:ext cx="67751" cy="627549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Left Bracket 143"/>
          <p:cNvSpPr/>
          <p:nvPr/>
        </p:nvSpPr>
        <p:spPr>
          <a:xfrm rot="16200000" flipH="1">
            <a:off x="5544262" y="4086706"/>
            <a:ext cx="45719" cy="1514601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3794468" y="4167715"/>
            <a:ext cx="950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enome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4825958" y="4458727"/>
            <a:ext cx="142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chromosome</a:t>
            </a:r>
            <a:endParaRPr lang="en-US" dirty="0"/>
          </a:p>
        </p:txBody>
      </p:sp>
      <p:sp>
        <p:nvSpPr>
          <p:cNvPr id="3" name="Parallelogramm 2"/>
          <p:cNvSpPr/>
          <p:nvPr/>
        </p:nvSpPr>
        <p:spPr>
          <a:xfrm>
            <a:off x="216411" y="1172782"/>
            <a:ext cx="1252341" cy="437946"/>
          </a:xfrm>
          <a:prstGeom prst="parallelogram">
            <a:avLst>
              <a:gd name="adj" fmla="val 4980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Parallelogramm 104"/>
          <p:cNvSpPr/>
          <p:nvPr/>
        </p:nvSpPr>
        <p:spPr>
          <a:xfrm rot="20750032">
            <a:off x="344702" y="1596363"/>
            <a:ext cx="1252341" cy="2675515"/>
          </a:xfrm>
          <a:prstGeom prst="parallelogram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Parallelogramm 105"/>
          <p:cNvSpPr/>
          <p:nvPr/>
        </p:nvSpPr>
        <p:spPr>
          <a:xfrm rot="19821801">
            <a:off x="1155196" y="2369179"/>
            <a:ext cx="863680" cy="1862179"/>
          </a:xfrm>
          <a:prstGeom prst="parallelogram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Parallelogramm 110"/>
          <p:cNvSpPr/>
          <p:nvPr/>
        </p:nvSpPr>
        <p:spPr>
          <a:xfrm rot="19821801">
            <a:off x="1940216" y="3322773"/>
            <a:ext cx="465999" cy="1070687"/>
          </a:xfrm>
          <a:prstGeom prst="parallelogram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Parallelogramm 111"/>
          <p:cNvSpPr/>
          <p:nvPr/>
        </p:nvSpPr>
        <p:spPr>
          <a:xfrm rot="16200000">
            <a:off x="1814407" y="3545595"/>
            <a:ext cx="283510" cy="1376391"/>
          </a:xfrm>
          <a:prstGeom prst="parallelogram">
            <a:avLst>
              <a:gd name="adj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1507066" y="1610728"/>
            <a:ext cx="1236134" cy="2524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168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03524 0.325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1627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3000" fill="hold"/>
                                        <p:tgtEl>
                                          <p:spTgt spid="21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2" grpId="0"/>
      <p:bldP spid="142" grpId="0"/>
      <p:bldP spid="143" grpId="0" animBg="1"/>
      <p:bldP spid="144" grpId="0" animBg="1"/>
      <p:bldP spid="147" grpId="0"/>
      <p:bldP spid="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97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Genomic distance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8262" y="1434571"/>
            <a:ext cx="1989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Some models:</a:t>
            </a:r>
            <a:endParaRPr lang="en-US" sz="24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6702481" y="1800731"/>
            <a:ext cx="1303853" cy="0"/>
            <a:chOff x="10109189" y="1786973"/>
            <a:chExt cx="1303853" cy="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0109189" y="1786973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0803442" y="1786973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908855" y="1447806"/>
            <a:ext cx="976527" cy="369332"/>
            <a:chOff x="10244656" y="1413940"/>
            <a:chExt cx="976527" cy="369332"/>
          </a:xfrm>
        </p:grpSpPr>
        <p:sp>
          <p:nvSpPr>
            <p:cNvPr id="11" name="TextBox 10"/>
            <p:cNvSpPr txBox="1"/>
            <p:nvPr/>
          </p:nvSpPr>
          <p:spPr>
            <a:xfrm>
              <a:off x="10244656" y="141394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938909" y="1413940"/>
              <a:ext cx="282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062199" y="1447803"/>
            <a:ext cx="2726228" cy="373036"/>
            <a:chOff x="9398000" y="1413937"/>
            <a:chExt cx="2726228" cy="3730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9398000" y="1786970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1514628" y="1786973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9516534" y="1413937"/>
              <a:ext cx="295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33162" y="141394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993523" y="1447809"/>
            <a:ext cx="1000196" cy="369332"/>
            <a:chOff x="7010456" y="1413943"/>
            <a:chExt cx="1000196" cy="369332"/>
          </a:xfrm>
        </p:grpSpPr>
        <p:grpSp>
          <p:nvGrpSpPr>
            <p:cNvPr id="18" name="Group 17"/>
            <p:cNvGrpSpPr/>
            <p:nvPr/>
          </p:nvGrpSpPr>
          <p:grpSpPr>
            <a:xfrm>
              <a:off x="7010456" y="1413943"/>
              <a:ext cx="1000196" cy="369332"/>
              <a:chOff x="10244656" y="1413940"/>
              <a:chExt cx="1000196" cy="369332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0244656" y="1413940"/>
                <a:ext cx="282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0938909" y="1413940"/>
                <a:ext cx="3059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>
              <a:off x="7116144" y="1532468"/>
              <a:ext cx="720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806296" y="1511433"/>
              <a:ext cx="720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6062199" y="2698749"/>
            <a:ext cx="609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7039031" y="2698752"/>
            <a:ext cx="1303853" cy="0"/>
            <a:chOff x="6722589" y="2455336"/>
            <a:chExt cx="1303853" cy="0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6722589" y="2455336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7416842" y="2455336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Arrow Connector 28"/>
          <p:cNvCxnSpPr/>
          <p:nvPr/>
        </p:nvCxnSpPr>
        <p:spPr>
          <a:xfrm flipV="1">
            <a:off x="8379916" y="2698755"/>
            <a:ext cx="6096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80733" y="2278591"/>
            <a:ext cx="29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7179280" y="2256366"/>
            <a:ext cx="1609781" cy="391557"/>
            <a:chOff x="6862838" y="2012950"/>
            <a:chExt cx="1609781" cy="391557"/>
          </a:xfrm>
        </p:grpSpPr>
        <p:sp>
          <p:nvSpPr>
            <p:cNvPr id="33" name="TextBox 32"/>
            <p:cNvSpPr txBox="1"/>
            <p:nvPr/>
          </p:nvSpPr>
          <p:spPr>
            <a:xfrm>
              <a:off x="6862838" y="2035175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511060" y="2035175"/>
              <a:ext cx="282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166676" y="201295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760195" y="2253191"/>
            <a:ext cx="2229431" cy="391557"/>
            <a:chOff x="7322824" y="2012950"/>
            <a:chExt cx="1250818" cy="391557"/>
          </a:xfrm>
        </p:grpSpPr>
        <p:sp>
          <p:nvSpPr>
            <p:cNvPr id="38" name="TextBox 37"/>
            <p:cNvSpPr txBox="1"/>
            <p:nvPr/>
          </p:nvSpPr>
          <p:spPr>
            <a:xfrm>
              <a:off x="7322824" y="2035175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912647" y="2018241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291368" y="2012950"/>
              <a:ext cx="282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6705665" y="203414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Translocation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861245" y="1148346"/>
            <a:ext cx="104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Inversion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931334" y="1919870"/>
            <a:ext cx="4346976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err="1" smtClean="0"/>
              <a:t>Classical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genomic</a:t>
            </a:r>
            <a:r>
              <a:rPr lang="fr-FR" sz="2400" b="1" dirty="0" smtClean="0"/>
              <a:t> distances</a:t>
            </a:r>
            <a:endParaRPr lang="fr-FR" sz="2400" b="1" dirty="0"/>
          </a:p>
          <a:p>
            <a:r>
              <a:rPr lang="fr-FR" dirty="0" err="1" smtClean="0"/>
              <a:t>Hannenhalli</a:t>
            </a:r>
            <a:r>
              <a:rPr lang="fr-FR" dirty="0" smtClean="0"/>
              <a:t> &amp; </a:t>
            </a:r>
            <a:r>
              <a:rPr lang="fr-FR" dirty="0" err="1" smtClean="0"/>
              <a:t>Pevzner</a:t>
            </a:r>
            <a:r>
              <a:rPr lang="fr-FR" dirty="0" smtClean="0"/>
              <a:t> 1995 (</a:t>
            </a:r>
            <a:r>
              <a:rPr lang="fr-FR" dirty="0" err="1" smtClean="0"/>
              <a:t>inv</a:t>
            </a:r>
            <a:r>
              <a:rPr lang="fr-FR" dirty="0" smtClean="0"/>
              <a:t>.+</a:t>
            </a:r>
            <a:r>
              <a:rPr lang="fr-FR" dirty="0" err="1" smtClean="0"/>
              <a:t>transloc</a:t>
            </a:r>
            <a:r>
              <a:rPr lang="fr-FR" dirty="0" smtClean="0"/>
              <a:t>.)</a:t>
            </a:r>
          </a:p>
          <a:p>
            <a:r>
              <a:rPr lang="fr-FR" dirty="0" err="1" smtClean="0"/>
              <a:t>Yancopoulos</a:t>
            </a:r>
            <a:r>
              <a:rPr lang="fr-FR" dirty="0" smtClean="0"/>
              <a:t> </a:t>
            </a:r>
            <a:r>
              <a:rPr lang="fr-FR" dirty="0"/>
              <a:t>et al. </a:t>
            </a:r>
            <a:r>
              <a:rPr lang="fr-FR" dirty="0" smtClean="0"/>
              <a:t>2005 (DCJ)</a:t>
            </a:r>
          </a:p>
          <a:p>
            <a:r>
              <a:rPr lang="fr-FR" dirty="0" smtClean="0"/>
              <a:t>Bergeron </a:t>
            </a:r>
            <a:r>
              <a:rPr lang="fr-FR" dirty="0"/>
              <a:t>et al. </a:t>
            </a:r>
            <a:r>
              <a:rPr lang="fr-FR" dirty="0" smtClean="0"/>
              <a:t>2006 (DCJ)</a:t>
            </a:r>
            <a:endParaRPr lang="fr-FR" dirty="0"/>
          </a:p>
        </p:txBody>
      </p:sp>
      <p:sp>
        <p:nvSpPr>
          <p:cNvPr id="48" name="TextBox 47"/>
          <p:cNvSpPr txBox="1"/>
          <p:nvPr/>
        </p:nvSpPr>
        <p:spPr>
          <a:xfrm rot="16200000">
            <a:off x="-215376" y="2272179"/>
            <a:ext cx="1548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Organizational</a:t>
            </a:r>
          </a:p>
          <a:p>
            <a:pPr algn="ctr"/>
            <a:r>
              <a:rPr lang="en-US" dirty="0"/>
              <a:t>O</a:t>
            </a:r>
            <a:r>
              <a:rPr lang="en-US" dirty="0" smtClean="0"/>
              <a:t>perations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6824196" y="4197269"/>
            <a:ext cx="609600" cy="403225"/>
            <a:chOff x="6841120" y="3497770"/>
            <a:chExt cx="609600" cy="403225"/>
          </a:xfrm>
        </p:grpSpPr>
        <p:cxnSp>
          <p:nvCxnSpPr>
            <p:cNvPr id="50" name="Straight Arrow Connector 49"/>
            <p:cNvCxnSpPr/>
            <p:nvPr/>
          </p:nvCxnSpPr>
          <p:spPr>
            <a:xfrm flipV="1">
              <a:off x="6841120" y="3900995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976587" y="3497770"/>
              <a:ext cx="295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521630" y="4231138"/>
            <a:ext cx="609600" cy="369362"/>
            <a:chOff x="7538554" y="3531639"/>
            <a:chExt cx="609600" cy="369362"/>
          </a:xfrm>
        </p:grpSpPr>
        <p:cxnSp>
          <p:nvCxnSpPr>
            <p:cNvPr id="51" name="Straight Arrow Connector 50"/>
            <p:cNvCxnSpPr/>
            <p:nvPr/>
          </p:nvCxnSpPr>
          <p:spPr>
            <a:xfrm flipV="1">
              <a:off x="7538554" y="3901001"/>
              <a:ext cx="609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7636977" y="3531639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6993532" y="3996155"/>
            <a:ext cx="102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7199906" y="4231141"/>
            <a:ext cx="609600" cy="369362"/>
            <a:chOff x="7538554" y="3531639"/>
            <a:chExt cx="609600" cy="369362"/>
          </a:xfrm>
        </p:grpSpPr>
        <p:cxnSp>
          <p:nvCxnSpPr>
            <p:cNvPr id="58" name="Straight Arrow Connector 57"/>
            <p:cNvCxnSpPr/>
            <p:nvPr/>
          </p:nvCxnSpPr>
          <p:spPr>
            <a:xfrm flipV="1">
              <a:off x="7538554" y="3901001"/>
              <a:ext cx="6096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7636977" y="3531639"/>
              <a:ext cx="3496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w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uppierung 2"/>
          <p:cNvGrpSpPr/>
          <p:nvPr/>
        </p:nvGrpSpPr>
        <p:grpSpPr>
          <a:xfrm>
            <a:off x="235642" y="3829969"/>
            <a:ext cx="6436281" cy="1729356"/>
            <a:chOff x="235642" y="3829969"/>
            <a:chExt cx="6436281" cy="1729356"/>
          </a:xfrm>
        </p:grpSpPr>
        <p:sp>
          <p:nvSpPr>
            <p:cNvPr id="45" name="TextBox 44"/>
            <p:cNvSpPr txBox="1"/>
            <p:nvPr/>
          </p:nvSpPr>
          <p:spPr>
            <a:xfrm>
              <a:off x="931334" y="3829969"/>
              <a:ext cx="4564396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Distances with </a:t>
              </a:r>
              <a:r>
                <a:rPr lang="en-US" sz="2400" b="1" dirty="0" err="1" smtClean="0"/>
                <a:t>indels</a:t>
              </a:r>
              <a:r>
                <a:rPr lang="en-US" sz="2400" b="1" dirty="0" smtClean="0"/>
                <a:t> </a:t>
              </a:r>
              <a:endParaRPr lang="en-US" sz="2400" b="1" dirty="0"/>
            </a:p>
            <a:p>
              <a:r>
                <a:rPr lang="en-US" dirty="0" smtClean="0"/>
                <a:t>El </a:t>
              </a:r>
              <a:r>
                <a:rPr lang="en-US" dirty="0" err="1" smtClean="0"/>
                <a:t>Mabrouk</a:t>
              </a:r>
              <a:r>
                <a:rPr lang="en-US" dirty="0" smtClean="0"/>
                <a:t> 2001 (inversion-</a:t>
              </a:r>
              <a:r>
                <a:rPr lang="en-US" dirty="0" err="1" smtClean="0"/>
                <a:t>indel</a:t>
              </a:r>
              <a:r>
                <a:rPr lang="en-US" dirty="0" smtClean="0"/>
                <a:t> distance)</a:t>
              </a:r>
            </a:p>
            <a:p>
              <a:r>
                <a:rPr lang="en-US" dirty="0" err="1" smtClean="0"/>
                <a:t>Yancopoulos</a:t>
              </a:r>
              <a:r>
                <a:rPr lang="en-US" dirty="0" smtClean="0"/>
                <a:t> et al. 2008 (“ghost-DCJ” distance)</a:t>
              </a:r>
            </a:p>
            <a:p>
              <a:r>
                <a:rPr lang="en-US" dirty="0" smtClean="0"/>
                <a:t>Braga et al. 2010 (DCJ-</a:t>
              </a:r>
              <a:r>
                <a:rPr lang="en-US" dirty="0" err="1" smtClean="0"/>
                <a:t>indel</a:t>
              </a:r>
              <a:r>
                <a:rPr lang="en-US" dirty="0" smtClean="0"/>
                <a:t> distance)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 rot="16200000">
              <a:off x="-54476" y="4483175"/>
              <a:ext cx="12265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Indel</a:t>
              </a:r>
              <a:endParaRPr lang="en-US" dirty="0" smtClean="0"/>
            </a:p>
            <a:p>
              <a:pPr algn="ctr"/>
              <a:r>
                <a:rPr lang="en-US" dirty="0" smtClean="0"/>
                <a:t>Operations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049871" y="5189993"/>
              <a:ext cx="5622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US" dirty="0" err="1" smtClean="0"/>
                <a:t>Indels</a:t>
              </a:r>
              <a:r>
                <a:rPr lang="en-US" dirty="0" smtClean="0"/>
                <a:t> in these models are applied to blocks of markers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88539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C -0.00591 0.01967 -0.01059 0.0412 -0.03698 0.05023 C -0.06355 0.05903 -0.13455 0.06204 -0.15938 0.05301 C -0.1842 0.04514 -0.18212 0.01018 -0.18525 0.00208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310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0757 0.0002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6.2963E-6 L -0.03402 6.2963E-6 " pathEditMode="relative" ptsTypes="AA">
                                      <p:cBhvr>
                                        <p:cTn id="6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6.66667E-6 L 0.03333 -6.66667E-6 " pathEditMode="relative" ptsTypes="AA">
                                      <p:cBhvr>
                                        <p:cTn id="6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1" grpId="0"/>
      <p:bldP spid="42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22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When </a:t>
            </a:r>
            <a:r>
              <a:rPr lang="en-US" sz="2400" dirty="0" err="1" smtClean="0"/>
              <a:t>indel</a:t>
            </a:r>
            <a:r>
              <a:rPr lang="en-US" sz="2400" dirty="0" smtClean="0"/>
              <a:t> operations of multiple markers are allowed, the triangle inequality may be disrupted   </a:t>
            </a:r>
            <a:r>
              <a:rPr lang="en-US" sz="2000" dirty="0" smtClean="0"/>
              <a:t>[</a:t>
            </a:r>
            <a:r>
              <a:rPr lang="en-US" sz="2000" dirty="0" err="1" smtClean="0"/>
              <a:t>Yancopoulos</a:t>
            </a:r>
            <a:r>
              <a:rPr lang="en-US" sz="2000" dirty="0" smtClean="0"/>
              <a:t> et al. 2008]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3588" y="3067633"/>
            <a:ext cx="1311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= a b c d e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13779" y="4179109"/>
            <a:ext cx="804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a e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98117" y="3093289"/>
            <a:ext cx="1303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= a c d b 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191566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Is there </a:t>
            </a:r>
            <a:r>
              <a:rPr lang="en-US" sz="2400" dirty="0" smtClean="0"/>
              <a:t>a </a:t>
            </a:r>
            <a:r>
              <a:rPr lang="en-US" sz="2400" dirty="0" smtClean="0"/>
              <a:t>distance definition that does not disrupt the triangle inequality?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3109131" y="3201423"/>
            <a:ext cx="216000" cy="2160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995315" y="3201423"/>
            <a:ext cx="216000" cy="2160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2588149" y="3953923"/>
            <a:ext cx="216000" cy="2160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11315" y="3488277"/>
            <a:ext cx="376834" cy="46564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804149" y="3501008"/>
            <a:ext cx="255683" cy="45291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39752" y="3284984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95315" y="274961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</a:t>
            </a:r>
            <a:r>
              <a:rPr lang="cs-CZ" b="1" dirty="0" err="1" smtClean="0"/>
              <a:t>ist</a:t>
            </a:r>
            <a:r>
              <a:rPr lang="cs-CZ" b="1" dirty="0" smtClean="0"/>
              <a:t> </a:t>
            </a:r>
            <a:r>
              <a:rPr lang="en-US" smtClean="0"/>
              <a:t>= 3 </a:t>
            </a:r>
            <a:r>
              <a:rPr lang="en-US" dirty="0" smtClean="0"/>
              <a:t>inversions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54913" y="3672117"/>
            <a:ext cx="1410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</a:t>
            </a:r>
            <a:r>
              <a:rPr lang="cs-CZ" b="1" dirty="0" err="1" smtClean="0"/>
              <a:t>ist</a:t>
            </a:r>
            <a:r>
              <a:rPr lang="cs-CZ" b="1" dirty="0" smtClean="0"/>
              <a:t> </a:t>
            </a:r>
            <a:r>
              <a:rPr lang="en-US" dirty="0" smtClean="0"/>
              <a:t>= 1 </a:t>
            </a:r>
            <a:r>
              <a:rPr lang="en-US" dirty="0" err="1" smtClean="0"/>
              <a:t>indel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045355" y="3677714"/>
            <a:ext cx="1410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</a:t>
            </a:r>
            <a:r>
              <a:rPr lang="cs-CZ" b="1" dirty="0" err="1" smtClean="0"/>
              <a:t>ist</a:t>
            </a:r>
            <a:r>
              <a:rPr lang="cs-CZ" b="1" dirty="0" smtClean="0"/>
              <a:t> </a:t>
            </a:r>
            <a:r>
              <a:rPr lang="en-US" dirty="0" smtClean="0"/>
              <a:t>= 1 </a:t>
            </a:r>
            <a:r>
              <a:rPr lang="en-US" dirty="0" err="1" smtClean="0"/>
              <a:t>indel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840824" y="3302785"/>
            <a:ext cx="328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dist</a:t>
            </a:r>
            <a:r>
              <a:rPr lang="cs-CZ" baseline="30000" dirty="0" smtClean="0"/>
              <a:t> </a:t>
            </a:r>
            <a:r>
              <a:rPr lang="en-US" dirty="0" smtClean="0"/>
              <a:t>(</a:t>
            </a:r>
            <a:r>
              <a:rPr lang="en-US" dirty="0"/>
              <a:t>A</a:t>
            </a:r>
            <a:r>
              <a:rPr lang="en-US" dirty="0" smtClean="0"/>
              <a:t>, B)</a:t>
            </a:r>
            <a:r>
              <a:rPr lang="en-US" dirty="0"/>
              <a:t> </a:t>
            </a:r>
            <a:r>
              <a:rPr lang="en-US" dirty="0" smtClean="0"/>
              <a:t>≤ </a:t>
            </a:r>
            <a:r>
              <a:rPr lang="cs-CZ" b="1" dirty="0" err="1"/>
              <a:t>dist</a:t>
            </a:r>
            <a:r>
              <a:rPr lang="cs-CZ" b="1" dirty="0"/>
              <a:t> </a:t>
            </a:r>
            <a:r>
              <a:rPr lang="en-US" dirty="0" smtClean="0"/>
              <a:t>(</a:t>
            </a:r>
            <a:r>
              <a:rPr lang="en-US" dirty="0"/>
              <a:t>A</a:t>
            </a:r>
            <a:r>
              <a:rPr lang="en-US" dirty="0" smtClean="0"/>
              <a:t>, C) +</a:t>
            </a:r>
            <a:r>
              <a:rPr lang="cs-CZ" b="1" dirty="0" smtClean="0"/>
              <a:t> </a:t>
            </a:r>
            <a:r>
              <a:rPr lang="cs-CZ" b="1" dirty="0" err="1" smtClean="0"/>
              <a:t>dist</a:t>
            </a:r>
            <a:r>
              <a:rPr lang="en-US" dirty="0" smtClean="0"/>
              <a:t>(C, B</a:t>
            </a:r>
            <a:r>
              <a:rPr lang="en-US" dirty="0"/>
              <a:t>)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840824" y="3505417"/>
            <a:ext cx="328204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2"/>
          <p:cNvCxnSpPr/>
          <p:nvPr/>
        </p:nvCxnSpPr>
        <p:spPr>
          <a:xfrm flipH="1">
            <a:off x="4109030" y="3166570"/>
            <a:ext cx="16678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628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cut and join with </a:t>
            </a:r>
            <a:r>
              <a:rPr lang="en-US" dirty="0" err="1" smtClean="0"/>
              <a:t>indels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4371" y="3552597"/>
            <a:ext cx="7098593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Sorting </a:t>
            </a:r>
            <a:r>
              <a:rPr lang="en-US" b="1" dirty="0"/>
              <a:t>A </a:t>
            </a:r>
            <a:r>
              <a:rPr lang="en-US" dirty="0"/>
              <a:t>into </a:t>
            </a:r>
            <a:r>
              <a:rPr lang="en-US" b="1" dirty="0" smtClean="0"/>
              <a:t>B</a:t>
            </a:r>
          </a:p>
          <a:p>
            <a:endParaRPr lang="en-US" sz="800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Only common markers:</a:t>
            </a:r>
          </a:p>
          <a:p>
            <a:r>
              <a:rPr lang="en-US" dirty="0" smtClean="0"/>
              <a:t>	Minimum </a:t>
            </a:r>
            <a:r>
              <a:rPr lang="en-US" dirty="0"/>
              <a:t>number of </a:t>
            </a:r>
            <a:r>
              <a:rPr lang="en-US" dirty="0" smtClean="0"/>
              <a:t>DCJs: </a:t>
            </a:r>
            <a:r>
              <a:rPr lang="en-US" b="1" dirty="0" err="1" smtClean="0"/>
              <a:t>d</a:t>
            </a:r>
            <a:r>
              <a:rPr lang="en-US" baseline="30000" dirty="0" err="1" smtClean="0"/>
              <a:t>DCJ</a:t>
            </a:r>
            <a:r>
              <a:rPr lang="en-US" b="1" dirty="0"/>
              <a:t>(</a:t>
            </a:r>
            <a:r>
              <a:rPr lang="en-US" b="1" dirty="0" smtClean="0"/>
              <a:t>A</a:t>
            </a:r>
            <a:r>
              <a:rPr lang="en-US" dirty="0" smtClean="0"/>
              <a:t>, </a:t>
            </a:r>
            <a:r>
              <a:rPr lang="en-US" b="1" dirty="0"/>
              <a:t>B) = </a:t>
            </a:r>
            <a:r>
              <a:rPr lang="en-US" b="1" dirty="0" err="1"/>
              <a:t>n</a:t>
            </a:r>
            <a:r>
              <a:rPr lang="en-US" b="1" baseline="-25000" dirty="0" err="1"/>
              <a:t>AB</a:t>
            </a:r>
            <a:r>
              <a:rPr lang="en-US" b="1" dirty="0" smtClean="0"/>
              <a:t> - (</a:t>
            </a:r>
            <a:r>
              <a:rPr lang="en-US" dirty="0">
                <a:solidFill>
                  <a:srgbClr val="FF00FF"/>
                </a:solidFill>
              </a:rPr>
              <a:t># cycles</a:t>
            </a:r>
            <a:r>
              <a:rPr lang="en-US" b="1" dirty="0" smtClean="0"/>
              <a:t> </a:t>
            </a:r>
            <a:r>
              <a:rPr lang="en-US" b="1" dirty="0"/>
              <a:t>+ </a:t>
            </a:r>
            <a:r>
              <a:rPr lang="en-US" dirty="0">
                <a:solidFill>
                  <a:srgbClr val="FF0000"/>
                </a:solidFill>
              </a:rPr>
              <a:t># </a:t>
            </a:r>
            <a:r>
              <a:rPr lang="en-US" b="1" dirty="0">
                <a:solidFill>
                  <a:srgbClr val="FF0000"/>
                </a:solidFill>
              </a:rPr>
              <a:t>AB</a:t>
            </a:r>
            <a:r>
              <a:rPr lang="en-US" dirty="0">
                <a:solidFill>
                  <a:srgbClr val="FF0000"/>
                </a:solidFill>
              </a:rPr>
              <a:t>-paths</a:t>
            </a:r>
            <a:r>
              <a:rPr lang="en-US" b="1" dirty="0" smtClean="0"/>
              <a:t>/</a:t>
            </a:r>
            <a:r>
              <a:rPr lang="en-US" dirty="0" smtClean="0"/>
              <a:t>2</a:t>
            </a:r>
            <a:r>
              <a:rPr lang="en-US" b="1" dirty="0" smtClean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239" y="1526899"/>
            <a:ext cx="3033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adjacency graph AG</a:t>
            </a:r>
            <a:r>
              <a:rPr lang="en-US" b="1" dirty="0"/>
              <a:t>(</a:t>
            </a:r>
            <a:r>
              <a:rPr lang="en-US" b="1" dirty="0" smtClean="0"/>
              <a:t>A, B)</a:t>
            </a:r>
            <a:r>
              <a:rPr lang="en-US" dirty="0" smtClean="0"/>
              <a:t>:</a:t>
            </a:r>
            <a:endParaRPr lang="en-US" dirty="0"/>
          </a:p>
        </p:txBody>
      </p:sp>
      <p:grpSp>
        <p:nvGrpSpPr>
          <p:cNvPr id="205" name="Group 204"/>
          <p:cNvGrpSpPr/>
          <p:nvPr/>
        </p:nvGrpSpPr>
        <p:grpSpPr>
          <a:xfrm>
            <a:off x="5392184" y="4706329"/>
            <a:ext cx="1788601" cy="1945035"/>
            <a:chOff x="5730844" y="4706329"/>
            <a:chExt cx="1788601" cy="1945035"/>
          </a:xfrm>
        </p:grpSpPr>
        <p:sp>
          <p:nvSpPr>
            <p:cNvPr id="176" name="TextBox 175"/>
            <p:cNvSpPr txBox="1"/>
            <p:nvPr/>
          </p:nvSpPr>
          <p:spPr>
            <a:xfrm>
              <a:off x="5730844" y="5072618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cs typeface="Lucida Handwriting"/>
                </a:rPr>
                <a:t>L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1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5832448" y="543212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/>
            <p:cNvSpPr/>
            <p:nvPr/>
          </p:nvSpPr>
          <p:spPr>
            <a:xfrm>
              <a:off x="6086452" y="5855455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9" name="Straight Connector 178"/>
            <p:cNvCxnSpPr>
              <a:stCxn id="177" idx="4"/>
              <a:endCxn id="178" idx="1"/>
            </p:cNvCxnSpPr>
            <p:nvPr/>
          </p:nvCxnSpPr>
          <p:spPr>
            <a:xfrm>
              <a:off x="5868448" y="5504121"/>
              <a:ext cx="228548" cy="361878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Oval 179"/>
            <p:cNvSpPr/>
            <p:nvPr/>
          </p:nvSpPr>
          <p:spPr>
            <a:xfrm>
              <a:off x="6344682" y="543212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6653715" y="5855455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6983918" y="543558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/>
            <p:cNvSpPr/>
            <p:nvPr/>
          </p:nvSpPr>
          <p:spPr>
            <a:xfrm>
              <a:off x="7280256" y="5855455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Connector 183"/>
            <p:cNvCxnSpPr>
              <a:stCxn id="180" idx="3"/>
              <a:endCxn id="178" idx="7"/>
            </p:cNvCxnSpPr>
            <p:nvPr/>
          </p:nvCxnSpPr>
          <p:spPr>
            <a:xfrm flipH="1">
              <a:off x="6147908" y="5493577"/>
              <a:ext cx="207318" cy="37242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>
              <a:stCxn id="180" idx="5"/>
              <a:endCxn id="181" idx="1"/>
            </p:cNvCxnSpPr>
            <p:nvPr/>
          </p:nvCxnSpPr>
          <p:spPr>
            <a:xfrm>
              <a:off x="6406138" y="5493577"/>
              <a:ext cx="258121" cy="37242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>
              <a:stCxn id="182" idx="3"/>
              <a:endCxn id="181" idx="7"/>
            </p:cNvCxnSpPr>
            <p:nvPr/>
          </p:nvCxnSpPr>
          <p:spPr>
            <a:xfrm flipH="1">
              <a:off x="6715171" y="5497039"/>
              <a:ext cx="279291" cy="36896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182" idx="5"/>
              <a:endCxn id="183" idx="1"/>
            </p:cNvCxnSpPr>
            <p:nvPr/>
          </p:nvCxnSpPr>
          <p:spPr>
            <a:xfrm>
              <a:off x="7045374" y="5497039"/>
              <a:ext cx="245426" cy="36896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TextBox 195"/>
            <p:cNvSpPr txBox="1"/>
            <p:nvPr/>
          </p:nvSpPr>
          <p:spPr>
            <a:xfrm>
              <a:off x="6530415" y="5943356"/>
              <a:ext cx="3695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cs typeface="Lucida Handwriting"/>
                </a:rPr>
                <a:t>L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3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6871162" y="5072618"/>
              <a:ext cx="3695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cs typeface="Lucida Handwriting"/>
                </a:rPr>
                <a:t>L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4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6221382" y="5073983"/>
              <a:ext cx="3695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cs typeface="Lucida Handwriting"/>
                </a:rPr>
                <a:t>L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2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99" name="Left Bracket 198"/>
            <p:cNvSpPr/>
            <p:nvPr/>
          </p:nvSpPr>
          <p:spPr>
            <a:xfrm rot="5400000">
              <a:off x="6123684" y="4714650"/>
              <a:ext cx="45719" cy="767741"/>
            </a:xfrm>
            <a:prstGeom prst="lef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5788624" y="4706329"/>
              <a:ext cx="7618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A-run</a:t>
              </a:r>
              <a:endParaRPr lang="en-US" i="1" dirty="0"/>
            </a:p>
          </p:txBody>
        </p:sp>
        <p:sp>
          <p:nvSpPr>
            <p:cNvPr id="201" name="Left Bracket 200"/>
            <p:cNvSpPr/>
            <p:nvPr/>
          </p:nvSpPr>
          <p:spPr>
            <a:xfrm rot="5400000">
              <a:off x="7048341" y="4845370"/>
              <a:ext cx="45719" cy="506301"/>
            </a:xfrm>
            <a:prstGeom prst="lef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6757573" y="4739389"/>
              <a:ext cx="7618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A-run</a:t>
              </a:r>
              <a:endParaRPr lang="en-US" i="1" dirty="0"/>
            </a:p>
          </p:txBody>
        </p:sp>
        <p:sp>
          <p:nvSpPr>
            <p:cNvPr id="203" name="Left Bracket 202"/>
            <p:cNvSpPr/>
            <p:nvPr/>
          </p:nvSpPr>
          <p:spPr>
            <a:xfrm rot="5400000" flipH="1">
              <a:off x="6698336" y="6153602"/>
              <a:ext cx="45719" cy="319867"/>
            </a:xfrm>
            <a:prstGeom prst="lef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6358906" y="6282032"/>
              <a:ext cx="753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/>
                <a:t>B-run</a:t>
              </a:r>
              <a:endParaRPr lang="en-US" i="1" dirty="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7320961" y="6049665"/>
            <a:ext cx="136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[WABI 2010]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502049" y="4059998"/>
            <a:ext cx="1241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[Bergeron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et al. 2006]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TextBox 4"/>
          <p:cNvSpPr txBox="1"/>
          <p:nvPr/>
        </p:nvSpPr>
        <p:spPr>
          <a:xfrm>
            <a:off x="468481" y="4436193"/>
            <a:ext cx="290335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800" b="1" dirty="0" smtClean="0"/>
          </a:p>
          <a:p>
            <a:endParaRPr lang="en-US" sz="800" b="1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Including unique markers:</a:t>
            </a:r>
          </a:p>
          <a:p>
            <a:pPr lvl="1"/>
            <a:r>
              <a:rPr lang="en-US" dirty="0" smtClean="0"/>
              <a:t>DCJ + </a:t>
            </a:r>
            <a:r>
              <a:rPr lang="en-US" dirty="0" err="1" smtClean="0"/>
              <a:t>indel</a:t>
            </a:r>
            <a:r>
              <a:rPr lang="en-US" dirty="0" smtClean="0"/>
              <a:t> operations:</a:t>
            </a:r>
            <a:endParaRPr lang="en-US" dirty="0"/>
          </a:p>
        </p:txBody>
      </p:sp>
      <p:sp>
        <p:nvSpPr>
          <p:cNvPr id="80" name="TextBox 102"/>
          <p:cNvSpPr txBox="1"/>
          <p:nvPr/>
        </p:nvSpPr>
        <p:spPr>
          <a:xfrm>
            <a:off x="810212" y="5436492"/>
            <a:ext cx="3445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d</a:t>
            </a:r>
            <a:r>
              <a:rPr lang="en-US" baseline="30000" dirty="0" err="1"/>
              <a:t>DCJ</a:t>
            </a:r>
            <a:r>
              <a:rPr lang="en-US" baseline="30000" dirty="0"/>
              <a:t>-id</a:t>
            </a:r>
            <a:r>
              <a:rPr lang="en-US" b="1" dirty="0"/>
              <a:t>(A</a:t>
            </a:r>
            <a:r>
              <a:rPr lang="en-US" dirty="0"/>
              <a:t>, </a:t>
            </a:r>
            <a:r>
              <a:rPr lang="en-US" b="1" dirty="0"/>
              <a:t>B</a:t>
            </a:r>
            <a:r>
              <a:rPr lang="en-US" b="1" dirty="0" smtClean="0"/>
              <a:t>) ≤ </a:t>
            </a:r>
            <a:r>
              <a:rPr lang="en-US" b="1" dirty="0" err="1"/>
              <a:t>d</a:t>
            </a:r>
            <a:r>
              <a:rPr lang="en-US" baseline="30000" dirty="0" err="1"/>
              <a:t>DCJ</a:t>
            </a:r>
            <a:r>
              <a:rPr lang="en-US" b="1" dirty="0"/>
              <a:t>(A</a:t>
            </a:r>
            <a:r>
              <a:rPr lang="en-US" dirty="0"/>
              <a:t>, </a:t>
            </a:r>
            <a:r>
              <a:rPr lang="en-US" b="1" dirty="0"/>
              <a:t>B) </a:t>
            </a:r>
            <a:r>
              <a:rPr lang="en-US" b="1" dirty="0" smtClean="0"/>
              <a:t>+          </a:t>
            </a:r>
            <a:r>
              <a:rPr lang="en-US" b="1" dirty="0" err="1" smtClean="0"/>
              <a:t>λ</a:t>
            </a:r>
            <a:r>
              <a:rPr lang="en-US" b="1" dirty="0" smtClean="0"/>
              <a:t> (P)   </a:t>
            </a:r>
            <a:endParaRPr lang="en-US" dirty="0"/>
          </a:p>
        </p:txBody>
      </p:sp>
      <p:grpSp>
        <p:nvGrpSpPr>
          <p:cNvPr id="81" name="Group 116"/>
          <p:cNvGrpSpPr/>
          <p:nvPr/>
        </p:nvGrpSpPr>
        <p:grpSpPr>
          <a:xfrm>
            <a:off x="2179318" y="5365961"/>
            <a:ext cx="3083809" cy="1210797"/>
            <a:chOff x="2268218" y="5023534"/>
            <a:chExt cx="3083809" cy="1210797"/>
          </a:xfrm>
        </p:grpSpPr>
        <p:sp>
          <p:nvSpPr>
            <p:cNvPr id="83" name="TextBox 104"/>
            <p:cNvSpPr txBox="1"/>
            <p:nvPr/>
          </p:nvSpPr>
          <p:spPr>
            <a:xfrm>
              <a:off x="2268218" y="5588000"/>
              <a:ext cx="3083809" cy="646331"/>
            </a:xfrm>
            <a:prstGeom prst="rect">
              <a:avLst/>
            </a:prstGeom>
            <a:noFill/>
            <a:ln w="25400">
              <a:solidFill>
                <a:schemeClr val="tx2">
                  <a:lumMod val="20000"/>
                  <a:lumOff val="8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term related to the number of markers </a:t>
              </a:r>
              <a:r>
                <a:rPr lang="en-US" dirty="0" smtClean="0"/>
                <a:t>added or removed</a:t>
              </a:r>
              <a:endParaRPr lang="en-US" dirty="0"/>
            </a:p>
          </p:txBody>
        </p:sp>
        <p:sp>
          <p:nvSpPr>
            <p:cNvPr id="84" name="Rectangle 106"/>
            <p:cNvSpPr/>
            <p:nvPr/>
          </p:nvSpPr>
          <p:spPr>
            <a:xfrm>
              <a:off x="3275856" y="5023534"/>
              <a:ext cx="1068603" cy="488266"/>
            </a:xfrm>
            <a:prstGeom prst="rect">
              <a:avLst/>
            </a:prstGeom>
            <a:noFill/>
            <a:ln w="25400">
              <a:solidFill>
                <a:schemeClr val="tx2">
                  <a:lumMod val="20000"/>
                  <a:lumOff val="8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111"/>
            <p:cNvCxnSpPr>
              <a:stCxn id="84" idx="2"/>
              <a:endCxn id="83" idx="0"/>
            </p:cNvCxnSpPr>
            <p:nvPr/>
          </p:nvCxnSpPr>
          <p:spPr>
            <a:xfrm flipH="1">
              <a:off x="3810123" y="5511800"/>
              <a:ext cx="35" cy="76200"/>
            </a:xfrm>
            <a:prstGeom prst="line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" name="Picture 208"/>
          <p:cNvPicPr>
            <a:picLocks noChangeAspect="1"/>
          </p:cNvPicPr>
          <p:nvPr/>
        </p:nvPicPr>
        <p:blipFill rotWithShape="1">
          <a:blip r:embed="rId3"/>
          <a:srcRect r="54870" b="6147"/>
          <a:stretch/>
        </p:blipFill>
        <p:spPr>
          <a:xfrm>
            <a:off x="3222625" y="5418065"/>
            <a:ext cx="452830" cy="387759"/>
          </a:xfrm>
          <a:prstGeom prst="rect">
            <a:avLst/>
          </a:prstGeom>
        </p:spPr>
      </p:pic>
      <p:sp>
        <p:nvSpPr>
          <p:cNvPr id="87" name="TextBox 76"/>
          <p:cNvSpPr txBox="1"/>
          <p:nvPr/>
        </p:nvSpPr>
        <p:spPr>
          <a:xfrm>
            <a:off x="7112675" y="513825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(P) = # of runs in C</a:t>
            </a:r>
            <a:endParaRPr lang="en-US" dirty="0"/>
          </a:p>
        </p:txBody>
      </p:sp>
      <p:grpSp>
        <p:nvGrpSpPr>
          <p:cNvPr id="88" name="Group 60"/>
          <p:cNvGrpSpPr/>
          <p:nvPr/>
        </p:nvGrpSpPr>
        <p:grpSpPr>
          <a:xfrm>
            <a:off x="7271333" y="5509850"/>
            <a:ext cx="1561400" cy="648798"/>
            <a:chOff x="7468183" y="5535250"/>
            <a:chExt cx="1561400" cy="648798"/>
          </a:xfrm>
        </p:grpSpPr>
        <p:sp>
          <p:nvSpPr>
            <p:cNvPr id="89" name="TextBox 2"/>
            <p:cNvSpPr txBox="1"/>
            <p:nvPr/>
          </p:nvSpPr>
          <p:spPr>
            <a:xfrm>
              <a:off x="7468183" y="5605728"/>
              <a:ext cx="743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λ</a:t>
              </a:r>
              <a:r>
                <a:rPr lang="en-US" dirty="0" smtClean="0"/>
                <a:t>(</a:t>
              </a:r>
              <a:r>
                <a:rPr lang="en-US" dirty="0"/>
                <a:t>P</a:t>
              </a:r>
              <a:r>
                <a:rPr lang="en-US" dirty="0" smtClean="0"/>
                <a:t>) =</a:t>
              </a:r>
              <a:endParaRPr lang="en-US" dirty="0"/>
            </a:p>
          </p:txBody>
        </p:sp>
        <p:grpSp>
          <p:nvGrpSpPr>
            <p:cNvPr id="90" name="Group 59"/>
            <p:cNvGrpSpPr/>
            <p:nvPr/>
          </p:nvGrpSpPr>
          <p:grpSpPr>
            <a:xfrm>
              <a:off x="8117141" y="5535250"/>
              <a:ext cx="912442" cy="648798"/>
              <a:chOff x="6774116" y="5574024"/>
              <a:chExt cx="912442" cy="648798"/>
            </a:xfrm>
          </p:grpSpPr>
          <p:grpSp>
            <p:nvGrpSpPr>
              <p:cNvPr id="91" name="Group 37"/>
              <p:cNvGrpSpPr/>
              <p:nvPr/>
            </p:nvGrpSpPr>
            <p:grpSpPr>
              <a:xfrm>
                <a:off x="6774116" y="5574024"/>
                <a:ext cx="912442" cy="648798"/>
                <a:chOff x="6774116" y="5574024"/>
                <a:chExt cx="912442" cy="648798"/>
              </a:xfrm>
            </p:grpSpPr>
            <p:sp>
              <p:nvSpPr>
                <p:cNvPr id="94" name="TextBox 3"/>
                <p:cNvSpPr txBox="1"/>
                <p:nvPr/>
              </p:nvSpPr>
              <p:spPr>
                <a:xfrm>
                  <a:off x="6774116" y="5574024"/>
                  <a:ext cx="9124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err="1"/>
                    <a:t>Λ</a:t>
                  </a:r>
                  <a:r>
                    <a:rPr lang="en-US" dirty="0"/>
                    <a:t>(P</a:t>
                  </a:r>
                  <a:r>
                    <a:rPr lang="en-US" dirty="0" smtClean="0"/>
                    <a:t>) + 1</a:t>
                  </a:r>
                  <a:endParaRPr lang="en-US" dirty="0"/>
                </a:p>
              </p:txBody>
            </p:sp>
            <p:sp>
              <p:nvSpPr>
                <p:cNvPr id="95" name="TextBox 18"/>
                <p:cNvSpPr txBox="1"/>
                <p:nvPr/>
              </p:nvSpPr>
              <p:spPr>
                <a:xfrm>
                  <a:off x="7119688" y="5853490"/>
                  <a:ext cx="3016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2</a:t>
                  </a:r>
                  <a:endParaRPr lang="en-US" dirty="0"/>
                </a:p>
              </p:txBody>
            </p:sp>
            <p:cxnSp>
              <p:nvCxnSpPr>
                <p:cNvPr id="96" name="Straight Connector 36"/>
                <p:cNvCxnSpPr/>
                <p:nvPr/>
              </p:nvCxnSpPr>
              <p:spPr>
                <a:xfrm>
                  <a:off x="6889314" y="5921131"/>
                  <a:ext cx="67353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2" name="Elbow Connector 41"/>
              <p:cNvCxnSpPr/>
              <p:nvPr/>
            </p:nvCxnSpPr>
            <p:spPr>
              <a:xfrm rot="5400000">
                <a:off x="6645707" y="5888016"/>
                <a:ext cx="370172" cy="34039"/>
              </a:xfrm>
              <a:prstGeom prst="bentConnector3">
                <a:avLst>
                  <a:gd name="adj1" fmla="val 253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Elbow Connector 92"/>
              <p:cNvCxnSpPr/>
              <p:nvPr/>
            </p:nvCxnSpPr>
            <p:spPr>
              <a:xfrm rot="16200000" flipH="1">
                <a:off x="7412945" y="5887406"/>
                <a:ext cx="375522" cy="36260"/>
              </a:xfrm>
              <a:prstGeom prst="bentConnector3">
                <a:avLst>
                  <a:gd name="adj1" fmla="val -729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TextBox 6"/>
          <p:cNvSpPr txBox="1"/>
          <p:nvPr/>
        </p:nvSpPr>
        <p:spPr>
          <a:xfrm>
            <a:off x="1144113" y="212971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r>
              <a:rPr lang="en-US" baseline="30000" dirty="0" err="1" smtClean="0"/>
              <a:t>t</a:t>
            </a:r>
            <a:endParaRPr lang="en-US" baseline="30000" dirty="0"/>
          </a:p>
        </p:txBody>
      </p:sp>
      <p:sp>
        <p:nvSpPr>
          <p:cNvPr id="98" name="TextBox 7"/>
          <p:cNvSpPr txBox="1"/>
          <p:nvPr/>
        </p:nvSpPr>
        <p:spPr>
          <a:xfrm>
            <a:off x="1753704" y="2129722"/>
            <a:ext cx="60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30000" dirty="0" err="1" smtClean="0"/>
              <a:t>h</a:t>
            </a:r>
            <a:r>
              <a:rPr lang="en-US" baseline="30000" dirty="0" smtClean="0"/>
              <a:t> </a:t>
            </a:r>
            <a:r>
              <a:rPr lang="en-US" dirty="0" err="1" smtClean="0"/>
              <a:t>b</a:t>
            </a:r>
            <a:r>
              <a:rPr lang="en-US" baseline="30000" dirty="0" err="1" smtClean="0"/>
              <a:t>h</a:t>
            </a:r>
            <a:endParaRPr lang="en-US" baseline="30000" dirty="0"/>
          </a:p>
        </p:txBody>
      </p:sp>
      <p:sp>
        <p:nvSpPr>
          <p:cNvPr id="99" name="TextBox 8"/>
          <p:cNvSpPr txBox="1"/>
          <p:nvPr/>
        </p:nvSpPr>
        <p:spPr>
          <a:xfrm>
            <a:off x="2390983" y="212973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</a:t>
            </a:r>
            <a:r>
              <a:rPr lang="en-US" baseline="30000" dirty="0" err="1" smtClean="0"/>
              <a:t>t</a:t>
            </a:r>
            <a:r>
              <a:rPr lang="en-US" dirty="0" err="1" smtClean="0">
                <a:solidFill>
                  <a:srgbClr val="FF0000"/>
                </a:solidFill>
              </a:rPr>
              <a:t>w</a:t>
            </a:r>
            <a:r>
              <a:rPr lang="en-US" dirty="0" err="1" smtClean="0"/>
              <a:t>a</a:t>
            </a:r>
            <a:r>
              <a:rPr lang="en-US" baseline="30000" dirty="0" err="1" smtClean="0"/>
              <a:t>t</a:t>
            </a:r>
            <a:endParaRPr lang="en-US" baseline="30000" dirty="0"/>
          </a:p>
        </p:txBody>
      </p:sp>
      <p:sp>
        <p:nvSpPr>
          <p:cNvPr id="100" name="TextBox 10"/>
          <p:cNvSpPr txBox="1"/>
          <p:nvPr/>
        </p:nvSpPr>
        <p:spPr>
          <a:xfrm>
            <a:off x="3142419" y="2129739"/>
            <a:ext cx="548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</a:t>
            </a:r>
            <a:r>
              <a:rPr lang="en-US" baseline="30000" dirty="0" err="1" smtClean="0"/>
              <a:t>h</a:t>
            </a:r>
            <a:r>
              <a:rPr lang="en-US" dirty="0" err="1" smtClean="0"/>
              <a:t>d</a:t>
            </a:r>
            <a:r>
              <a:rPr lang="en-US" baseline="30000" dirty="0" err="1" smtClean="0"/>
              <a:t>t</a:t>
            </a:r>
            <a:endParaRPr lang="en-US" baseline="30000" dirty="0"/>
          </a:p>
        </p:txBody>
      </p:sp>
      <p:sp>
        <p:nvSpPr>
          <p:cNvPr id="102" name="TextBox 11"/>
          <p:cNvSpPr txBox="1"/>
          <p:nvPr/>
        </p:nvSpPr>
        <p:spPr>
          <a:xfrm>
            <a:off x="4344036" y="2138978"/>
            <a:ext cx="38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30000" dirty="0" smtClean="0"/>
              <a:t>h</a:t>
            </a:r>
            <a:endParaRPr lang="en-US" baseline="30000" dirty="0"/>
          </a:p>
        </p:txBody>
      </p:sp>
      <p:sp>
        <p:nvSpPr>
          <p:cNvPr id="104" name="TextBox 13"/>
          <p:cNvSpPr txBox="1"/>
          <p:nvPr/>
        </p:nvSpPr>
        <p:spPr>
          <a:xfrm>
            <a:off x="677344" y="2099738"/>
            <a:ext cx="388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A:</a:t>
            </a:r>
            <a:endParaRPr lang="en-US" b="1" dirty="0"/>
          </a:p>
        </p:txBody>
      </p:sp>
      <p:sp>
        <p:nvSpPr>
          <p:cNvPr id="106" name="TextBox 14"/>
          <p:cNvSpPr txBox="1"/>
          <p:nvPr/>
        </p:nvSpPr>
        <p:spPr>
          <a:xfrm>
            <a:off x="1381178" y="292557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r>
              <a:rPr lang="en-US" baseline="30000" dirty="0" err="1" smtClean="0"/>
              <a:t>t</a:t>
            </a:r>
            <a:endParaRPr lang="en-US" baseline="30000" dirty="0"/>
          </a:p>
        </p:txBody>
      </p:sp>
      <p:sp>
        <p:nvSpPr>
          <p:cNvPr id="108" name="TextBox 15"/>
          <p:cNvSpPr txBox="1"/>
          <p:nvPr/>
        </p:nvSpPr>
        <p:spPr>
          <a:xfrm>
            <a:off x="2007702" y="2925576"/>
            <a:ext cx="58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r>
              <a:rPr lang="en-US" baseline="30000" dirty="0" err="1" smtClean="0"/>
              <a:t>h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baseline="30000" dirty="0" err="1" smtClean="0"/>
              <a:t>t</a:t>
            </a:r>
            <a:endParaRPr lang="en-US" baseline="30000" dirty="0"/>
          </a:p>
        </p:txBody>
      </p:sp>
      <p:sp>
        <p:nvSpPr>
          <p:cNvPr id="109" name="TextBox 16"/>
          <p:cNvSpPr txBox="1"/>
          <p:nvPr/>
        </p:nvSpPr>
        <p:spPr>
          <a:xfrm>
            <a:off x="2843944" y="2925593"/>
            <a:ext cx="60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en-US" baseline="30000" dirty="0" smtClean="0"/>
              <a:t>h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30000" dirty="0" smtClean="0"/>
              <a:t>t</a:t>
            </a:r>
            <a:endParaRPr lang="en-US" baseline="30000" dirty="0"/>
          </a:p>
        </p:txBody>
      </p:sp>
      <p:sp>
        <p:nvSpPr>
          <p:cNvPr id="110" name="TextBox 17"/>
          <p:cNvSpPr txBox="1"/>
          <p:nvPr/>
        </p:nvSpPr>
        <p:spPr>
          <a:xfrm>
            <a:off x="3476640" y="2908643"/>
            <a:ext cx="76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</a:t>
            </a:r>
            <a:r>
              <a:rPr lang="en-US" baseline="30000" dirty="0" err="1" smtClean="0"/>
              <a:t>h</a:t>
            </a:r>
            <a:r>
              <a:rPr lang="en-US" dirty="0" err="1" smtClean="0">
                <a:solidFill>
                  <a:srgbClr val="FF0000"/>
                </a:solidFill>
              </a:rPr>
              <a:t>xz</a:t>
            </a:r>
            <a:r>
              <a:rPr lang="en-US" dirty="0" err="1" smtClean="0"/>
              <a:t>b</a:t>
            </a:r>
            <a:r>
              <a:rPr lang="en-US" baseline="30000" dirty="0" err="1" smtClean="0"/>
              <a:t>h</a:t>
            </a:r>
            <a:endParaRPr lang="en-US" baseline="30000" dirty="0"/>
          </a:p>
        </p:txBody>
      </p:sp>
      <p:sp>
        <p:nvSpPr>
          <p:cNvPr id="111" name="TextBox 19"/>
          <p:cNvSpPr txBox="1"/>
          <p:nvPr/>
        </p:nvSpPr>
        <p:spPr>
          <a:xfrm>
            <a:off x="4500034" y="2925579"/>
            <a:ext cx="35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</a:t>
            </a:r>
            <a:r>
              <a:rPr lang="en-US" baseline="30000" dirty="0" err="1" smtClean="0"/>
              <a:t>t</a:t>
            </a:r>
            <a:endParaRPr lang="en-US" baseline="30000" dirty="0"/>
          </a:p>
        </p:txBody>
      </p:sp>
      <p:sp>
        <p:nvSpPr>
          <p:cNvPr id="113" name="TextBox 21"/>
          <p:cNvSpPr txBox="1"/>
          <p:nvPr/>
        </p:nvSpPr>
        <p:spPr>
          <a:xfrm>
            <a:off x="677347" y="2929458"/>
            <a:ext cx="377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114" name="Oval 113"/>
          <p:cNvSpPr/>
          <p:nvPr/>
        </p:nvSpPr>
        <p:spPr>
          <a:xfrm>
            <a:off x="1245717" y="248922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3379278" y="248922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701961" y="248922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1499721" y="291255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278642" y="292949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1973851" y="2489237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3802615" y="291256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3108365" y="291256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4496874" y="248924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4615408" y="291257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Connector 118"/>
          <p:cNvCxnSpPr>
            <a:stCxn id="114" idx="4"/>
            <a:endCxn id="118" idx="1"/>
          </p:cNvCxnSpPr>
          <p:nvPr/>
        </p:nvCxnSpPr>
        <p:spPr>
          <a:xfrm>
            <a:off x="1281717" y="2561222"/>
            <a:ext cx="228548" cy="36187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54"/>
          <p:cNvCxnSpPr>
            <a:stCxn id="121" idx="5"/>
            <a:endCxn id="123" idx="2"/>
          </p:cNvCxnSpPr>
          <p:nvPr/>
        </p:nvCxnSpPr>
        <p:spPr>
          <a:xfrm>
            <a:off x="2035307" y="2550693"/>
            <a:ext cx="1767308" cy="397869"/>
          </a:xfrm>
          <a:prstGeom prst="line">
            <a:avLst/>
          </a:prstGeom>
          <a:ln w="12700">
            <a:solidFill>
              <a:srgbClr val="FF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1" name="Group 67"/>
          <p:cNvGrpSpPr/>
          <p:nvPr/>
        </p:nvGrpSpPr>
        <p:grpSpPr>
          <a:xfrm>
            <a:off x="2009851" y="2525225"/>
            <a:ext cx="2605557" cy="440267"/>
            <a:chOff x="2009851" y="2525225"/>
            <a:chExt cx="2605557" cy="440267"/>
          </a:xfrm>
        </p:grpSpPr>
        <p:cxnSp>
          <p:nvCxnSpPr>
            <p:cNvPr id="132" name="Straight Connector 121"/>
            <p:cNvCxnSpPr>
              <a:stCxn id="116" idx="4"/>
              <a:endCxn id="124" idx="2"/>
            </p:cNvCxnSpPr>
            <p:nvPr/>
          </p:nvCxnSpPr>
          <p:spPr>
            <a:xfrm>
              <a:off x="2737961" y="2561228"/>
              <a:ext cx="370404" cy="38733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26"/>
            <p:cNvCxnSpPr>
              <a:stCxn id="116" idx="6"/>
              <a:endCxn id="126" idx="2"/>
            </p:cNvCxnSpPr>
            <p:nvPr/>
          </p:nvCxnSpPr>
          <p:spPr>
            <a:xfrm>
              <a:off x="2773961" y="2525228"/>
              <a:ext cx="1841447" cy="423343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29"/>
            <p:cNvCxnSpPr>
              <a:stCxn id="124" idx="6"/>
              <a:endCxn id="125" idx="2"/>
            </p:cNvCxnSpPr>
            <p:nvPr/>
          </p:nvCxnSpPr>
          <p:spPr>
            <a:xfrm flipV="1">
              <a:off x="3180365" y="2525243"/>
              <a:ext cx="1316509" cy="42332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9"/>
            <p:cNvCxnSpPr>
              <a:stCxn id="121" idx="4"/>
              <a:endCxn id="120" idx="1"/>
            </p:cNvCxnSpPr>
            <p:nvPr/>
          </p:nvCxnSpPr>
          <p:spPr>
            <a:xfrm>
              <a:off x="2009851" y="2561237"/>
              <a:ext cx="279335" cy="378799"/>
            </a:xfrm>
            <a:prstGeom prst="line">
              <a:avLst/>
            </a:prstGeom>
            <a:ln w="12700"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59"/>
            <p:cNvCxnSpPr>
              <a:stCxn id="115" idx="5"/>
              <a:endCxn id="123" idx="1"/>
            </p:cNvCxnSpPr>
            <p:nvPr/>
          </p:nvCxnSpPr>
          <p:spPr>
            <a:xfrm>
              <a:off x="3440734" y="2550681"/>
              <a:ext cx="372425" cy="372425"/>
            </a:xfrm>
            <a:prstGeom prst="line">
              <a:avLst/>
            </a:prstGeom>
            <a:ln w="12700"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62"/>
            <p:cNvCxnSpPr>
              <a:stCxn id="115" idx="2"/>
              <a:endCxn id="120" idx="6"/>
            </p:cNvCxnSpPr>
            <p:nvPr/>
          </p:nvCxnSpPr>
          <p:spPr>
            <a:xfrm flipH="1">
              <a:off x="2350642" y="2525225"/>
              <a:ext cx="1028636" cy="440267"/>
            </a:xfrm>
            <a:prstGeom prst="line">
              <a:avLst/>
            </a:prstGeom>
            <a:ln w="12700"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1" name="Table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5332"/>
              </p:ext>
            </p:extLst>
          </p:nvPr>
        </p:nvGraphicFramePr>
        <p:xfrm>
          <a:off x="5917106" y="1634143"/>
          <a:ext cx="221723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05"/>
                <a:gridCol w="7853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Components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Cycle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AB-path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800080"/>
                          </a:solidFill>
                        </a:rPr>
                        <a:t>AA-path</a:t>
                      </a:r>
                      <a:endParaRPr lang="en-US" dirty="0">
                        <a:solidFill>
                          <a:srgbClr val="80008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80008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80008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BB-path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20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5" grpId="0"/>
      <p:bldP spid="76" grpId="0"/>
      <p:bldP spid="82" grpId="1"/>
      <p:bldP spid="80" grpId="0"/>
      <p:bldP spid="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 posteriori</a:t>
            </a:r>
            <a:r>
              <a:rPr lang="en-US" dirty="0"/>
              <a:t> </a:t>
            </a:r>
            <a:r>
              <a:rPr lang="en-US" dirty="0" smtClean="0"/>
              <a:t>correction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29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Fixing the triangle inequality – prior work [JCB 2011]:</a:t>
            </a:r>
          </a:p>
          <a:p>
            <a:pPr marL="0" indent="0">
              <a:buNone/>
            </a:pPr>
            <a:r>
              <a:rPr lang="en-US" sz="2000" dirty="0" smtClean="0"/>
              <a:t>Applying an </a:t>
            </a:r>
            <a:r>
              <a:rPr lang="en-US" sz="2000" i="1" dirty="0" smtClean="0"/>
              <a:t>a posteriori</a:t>
            </a:r>
            <a:r>
              <a:rPr lang="en-US" sz="2000" dirty="0" smtClean="0"/>
              <a:t> correction,  the triangular </a:t>
            </a:r>
            <a:r>
              <a:rPr lang="en-US" sz="2000" dirty="0"/>
              <a:t>inequality holds for the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8843" y="2832422"/>
            <a:ext cx="39618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/>
              <a:t>m</a:t>
            </a:r>
            <a:r>
              <a:rPr lang="cs-CZ" sz="2000" baseline="30000" dirty="0" err="1"/>
              <a:t>id</a:t>
            </a:r>
            <a:r>
              <a:rPr lang="cs-CZ" sz="2000" b="1" dirty="0" smtClean="0"/>
              <a:t>(A , B) </a:t>
            </a:r>
            <a:r>
              <a:rPr lang="cs-CZ" sz="2000" b="1" dirty="0"/>
              <a:t>= </a:t>
            </a:r>
            <a:r>
              <a:rPr lang="cs-CZ" sz="2000" b="1" dirty="0" err="1"/>
              <a:t>d</a:t>
            </a:r>
            <a:r>
              <a:rPr lang="cs-CZ" sz="2000" baseline="30000" dirty="0" err="1"/>
              <a:t>DCJ</a:t>
            </a:r>
            <a:r>
              <a:rPr lang="cs-CZ" sz="2000" b="1" baseline="30000" dirty="0"/>
              <a:t>-</a:t>
            </a:r>
            <a:r>
              <a:rPr lang="cs-CZ" sz="2000" baseline="30000" dirty="0"/>
              <a:t>id</a:t>
            </a:r>
            <a:r>
              <a:rPr lang="cs-CZ" sz="2000" b="1" dirty="0" smtClean="0"/>
              <a:t>(A , B) </a:t>
            </a:r>
            <a:r>
              <a:rPr lang="cs-CZ" sz="2000" b="1" dirty="0"/>
              <a:t>+ </a:t>
            </a:r>
            <a:r>
              <a:rPr lang="cs-CZ" sz="2000" b="1" i="1" dirty="0"/>
              <a:t>k</a:t>
            </a:r>
            <a:r>
              <a:rPr lang="cs-CZ" sz="2000" b="1" dirty="0"/>
              <a:t> </a:t>
            </a:r>
            <a:r>
              <a:rPr lang="cs-CZ" sz="1400" b="1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cs-CZ" sz="2000" dirty="0" smtClean="0"/>
              <a:t> </a:t>
            </a:r>
            <a:r>
              <a:rPr lang="cs-CZ" sz="2000" b="1" dirty="0"/>
              <a:t>u</a:t>
            </a:r>
            <a:r>
              <a:rPr lang="cs-CZ" sz="2000" b="1" dirty="0" smtClean="0"/>
              <a:t>(A , B)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468815"/>
            <a:ext cx="803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nd for any constant </a:t>
            </a:r>
            <a:r>
              <a:rPr lang="en-US" sz="2000" b="1" i="1" dirty="0" smtClean="0"/>
              <a:t>k</a:t>
            </a:r>
            <a:r>
              <a:rPr lang="en-US" sz="2000" b="1" dirty="0" smtClean="0"/>
              <a:t> </a:t>
            </a:r>
            <a:r>
              <a:rPr lang="en-US" sz="2000" b="1" dirty="0" smtClean="0">
                <a:latin typeface="ＭＳ ゴシック"/>
                <a:ea typeface="ＭＳ ゴシック"/>
                <a:cs typeface="ＭＳ ゴシック"/>
              </a:rPr>
              <a:t>≥</a:t>
            </a:r>
            <a:r>
              <a:rPr lang="en-US" sz="2000" b="1" dirty="0" smtClean="0">
                <a:ea typeface="ＭＳ ゴシック"/>
                <a:cs typeface="ＭＳ ゴシック"/>
              </a:rPr>
              <a:t> 3/2</a:t>
            </a:r>
            <a:r>
              <a:rPr lang="en-US" sz="2000" dirty="0" smtClean="0"/>
              <a:t>, where u(A,B) = #unique markers in A and B.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4845997"/>
            <a:ext cx="568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To improve the lower bound of </a:t>
            </a:r>
            <a:r>
              <a:rPr lang="en-US" sz="2000" b="1" i="1" dirty="0" smtClean="0">
                <a:solidFill>
                  <a:srgbClr val="0000FF"/>
                </a:solidFill>
              </a:rPr>
              <a:t>k</a:t>
            </a:r>
            <a:r>
              <a:rPr lang="en-US" sz="2000" b="1" dirty="0" smtClean="0">
                <a:solidFill>
                  <a:srgbClr val="0000FF"/>
                </a:solidFill>
              </a:rPr>
              <a:t> we study </a:t>
            </a:r>
          </a:p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the worst case for the inequality disruption.</a:t>
            </a:r>
            <a:endParaRPr 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964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</a:t>
            </a:r>
            <a:r>
              <a:rPr lang="en-US" i="1" dirty="0" smtClean="0"/>
              <a:t>k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161888" y="2066729"/>
            <a:ext cx="1390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General case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579897" y="3282787"/>
            <a:ext cx="1318344" cy="1318151"/>
          </a:xfrm>
          <a:prstGeom prst="ellipse">
            <a:avLst/>
          </a:prstGeom>
          <a:solidFill>
            <a:srgbClr val="E37D72">
              <a:alpha val="56000"/>
            </a:srgbClr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27794" y="3282787"/>
            <a:ext cx="1318344" cy="1318151"/>
          </a:xfrm>
          <a:prstGeom prst="ellipse">
            <a:avLst/>
          </a:prstGeom>
          <a:solidFill>
            <a:schemeClr val="tx2">
              <a:lumMod val="20000"/>
              <a:lumOff val="80000"/>
              <a:alpha val="52000"/>
            </a:schemeClr>
          </a:solidFill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61888" y="3877562"/>
            <a:ext cx="1318344" cy="1318151"/>
          </a:xfrm>
          <a:prstGeom prst="ellipse">
            <a:avLst/>
          </a:prstGeom>
          <a:solidFill>
            <a:srgbClr val="FFDC51">
              <a:alpha val="50000"/>
            </a:srgbClr>
          </a:solidFill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9565" y="3219061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59708" y="530731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8241" y="32827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68683" y="4823545"/>
            <a:ext cx="1641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Minimum </a:t>
            </a:r>
            <a:r>
              <a:rPr lang="en-US" sz="1400" dirty="0"/>
              <a:t>d</a:t>
            </a:r>
            <a:r>
              <a:rPr lang="en-US" sz="1400" dirty="0" smtClean="0"/>
              <a:t>istance</a:t>
            </a:r>
          </a:p>
          <a:p>
            <a:pPr algn="r"/>
            <a:r>
              <a:rPr lang="en-US" sz="1400" dirty="0" smtClean="0"/>
              <a:t>                    </a:t>
            </a:r>
            <a:r>
              <a:rPr lang="en-US" sz="1400" dirty="0" err="1" smtClean="0"/>
              <a:t>d</a:t>
            </a:r>
            <a:r>
              <a:rPr lang="en-US" sz="1400" baseline="30000" dirty="0" err="1"/>
              <a:t>DCJ</a:t>
            </a:r>
            <a:r>
              <a:rPr lang="en-US" sz="1400" baseline="30000" dirty="0"/>
              <a:t>-</a:t>
            </a:r>
            <a:r>
              <a:rPr lang="en-US" sz="1400" baseline="30000" dirty="0" smtClean="0"/>
              <a:t>id </a:t>
            </a:r>
            <a:r>
              <a:rPr lang="en-US" sz="1400" dirty="0" smtClean="0"/>
              <a:t>= 1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624078" y="4805083"/>
            <a:ext cx="1641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Minimum </a:t>
            </a:r>
            <a:r>
              <a:rPr lang="en-US" sz="1400" dirty="0"/>
              <a:t>d</a:t>
            </a:r>
            <a:r>
              <a:rPr lang="en-US" sz="1400" dirty="0" smtClean="0"/>
              <a:t>istance</a:t>
            </a:r>
          </a:p>
          <a:p>
            <a:pPr algn="r"/>
            <a:r>
              <a:rPr lang="en-US" sz="1400" dirty="0" smtClean="0"/>
              <a:t>                    </a:t>
            </a:r>
            <a:r>
              <a:rPr lang="en-US" sz="1400" dirty="0" err="1" smtClean="0"/>
              <a:t>d</a:t>
            </a:r>
            <a:r>
              <a:rPr lang="en-US" sz="1400" baseline="30000" dirty="0" err="1"/>
              <a:t>DCJ</a:t>
            </a:r>
            <a:r>
              <a:rPr lang="en-US" sz="1400" baseline="30000" dirty="0"/>
              <a:t>-</a:t>
            </a:r>
            <a:r>
              <a:rPr lang="en-US" sz="1400" baseline="30000" dirty="0" smtClean="0"/>
              <a:t>id </a:t>
            </a:r>
            <a:r>
              <a:rPr lang="en-US" sz="1400" dirty="0" smtClean="0"/>
              <a:t>= 1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753895" y="2876502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</a:t>
            </a:r>
            <a:r>
              <a:rPr lang="en-US" sz="1400" dirty="0" smtClean="0"/>
              <a:t>aximum distance</a:t>
            </a:r>
          </a:p>
          <a:p>
            <a:pPr algn="r"/>
            <a:r>
              <a:rPr lang="en-US" sz="1400" dirty="0" smtClean="0"/>
              <a:t>    </a:t>
            </a:r>
            <a:r>
              <a:rPr lang="en-US" sz="1400" dirty="0" err="1" smtClean="0"/>
              <a:t>d</a:t>
            </a:r>
            <a:r>
              <a:rPr lang="en-US" sz="1400" baseline="30000" dirty="0" err="1" smtClean="0"/>
              <a:t>DCJ</a:t>
            </a:r>
            <a:r>
              <a:rPr lang="en-US" sz="1400" baseline="30000" dirty="0" smtClean="0"/>
              <a:t>-id </a:t>
            </a:r>
            <a:r>
              <a:rPr lang="en-US" sz="1400" dirty="0" smtClean="0"/>
              <a:t>= diameter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305301" y="2046732"/>
            <a:ext cx="397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Worst case</a:t>
            </a:r>
            <a:br>
              <a:rPr lang="en-US" dirty="0" smtClean="0"/>
            </a:br>
            <a:r>
              <a:rPr lang="en-US" dirty="0" smtClean="0"/>
              <a:t> (suppose </a:t>
            </a:r>
            <a:r>
              <a:rPr lang="en-US" dirty="0" err="1" smtClean="0"/>
              <a:t>unichromosomal</a:t>
            </a:r>
            <a:r>
              <a:rPr lang="en-US" dirty="0" smtClean="0"/>
              <a:t> genomes)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194097" y="3403727"/>
            <a:ext cx="1318344" cy="1318151"/>
          </a:xfrm>
          <a:prstGeom prst="ellipse">
            <a:avLst/>
          </a:prstGeom>
          <a:solidFill>
            <a:srgbClr val="E37D72">
              <a:alpha val="56000"/>
            </a:srgbClr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97301" y="3403727"/>
            <a:ext cx="1318344" cy="1318151"/>
          </a:xfrm>
          <a:prstGeom prst="ellipse">
            <a:avLst/>
          </a:prstGeom>
          <a:solidFill>
            <a:schemeClr val="tx2">
              <a:lumMod val="20000"/>
              <a:lumOff val="80000"/>
              <a:alpha val="52000"/>
            </a:schemeClr>
          </a:solidFill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336192" y="5195713"/>
            <a:ext cx="111600" cy="1116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88929" y="4135182"/>
            <a:ext cx="522163" cy="892054"/>
          </a:xfrm>
          <a:prstGeom prst="straightConnector1">
            <a:avLst/>
          </a:prstGeom>
          <a:ln>
            <a:gradFill flip="none" rotWithShape="1">
              <a:gsLst>
                <a:gs pos="43000">
                  <a:schemeClr val="tx2"/>
                </a:gs>
                <a:gs pos="85000">
                  <a:srgbClr val="FF6600"/>
                </a:gs>
              </a:gsLst>
              <a:lin ang="0" scaled="1"/>
              <a:tileRect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515645" y="4135182"/>
            <a:ext cx="476419" cy="931511"/>
          </a:xfrm>
          <a:prstGeom prst="straightConnector1">
            <a:avLst/>
          </a:prstGeom>
          <a:ln>
            <a:gradFill flip="none"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  <a:tileRect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788929" y="3998502"/>
            <a:ext cx="1203135" cy="16075"/>
          </a:xfrm>
          <a:prstGeom prst="straightConnector1">
            <a:avLst/>
          </a:prstGeom>
          <a:ln>
            <a:gradFill flip="none" rotWithShape="1">
              <a:gsLst>
                <a:gs pos="41000">
                  <a:schemeClr val="tx2"/>
                </a:gs>
                <a:gs pos="82000">
                  <a:srgbClr val="FF0000"/>
                </a:gs>
              </a:gsLst>
              <a:lin ang="0" scaled="1"/>
              <a:tileRect/>
            </a:gra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78322" y="5356788"/>
            <a:ext cx="724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{ }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038186" y="3034395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526862" y="30981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577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838"/>
            <a:ext cx="8229600" cy="1143000"/>
          </a:xfrm>
        </p:spPr>
        <p:txBody>
          <a:bodyPr/>
          <a:lstStyle/>
          <a:p>
            <a:r>
              <a:rPr lang="en-US" dirty="0" smtClean="0"/>
              <a:t>Finding the diameter/lowest </a:t>
            </a:r>
            <a:r>
              <a:rPr lang="en-US" i="1" dirty="0" smtClean="0"/>
              <a:t>k</a:t>
            </a:r>
            <a:endParaRPr lang="en-US" i="1" dirty="0"/>
          </a:p>
        </p:txBody>
      </p:sp>
      <p:grpSp>
        <p:nvGrpSpPr>
          <p:cNvPr id="22" name="Gruppierung 21"/>
          <p:cNvGrpSpPr/>
          <p:nvPr/>
        </p:nvGrpSpPr>
        <p:grpSpPr>
          <a:xfrm>
            <a:off x="776412" y="3052167"/>
            <a:ext cx="6902438" cy="1825712"/>
            <a:chOff x="676268" y="1113689"/>
            <a:chExt cx="6902438" cy="1825712"/>
          </a:xfrm>
        </p:grpSpPr>
        <p:sp>
          <p:nvSpPr>
            <p:cNvPr id="5" name="TextBox 4"/>
            <p:cNvSpPr txBox="1"/>
            <p:nvPr/>
          </p:nvSpPr>
          <p:spPr>
            <a:xfrm>
              <a:off x="1004756" y="2570069"/>
              <a:ext cx="515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So, we have:  </a:t>
              </a:r>
              <a:r>
                <a:rPr lang="en-US" b="1" dirty="0" err="1" smtClean="0"/>
                <a:t>d</a:t>
              </a:r>
              <a:r>
                <a:rPr lang="en-US" baseline="30000" dirty="0" err="1" smtClean="0"/>
                <a:t>DCJ</a:t>
              </a:r>
              <a:r>
                <a:rPr lang="en-US" b="1" baseline="30000" dirty="0"/>
                <a:t>-</a:t>
              </a:r>
              <a:r>
                <a:rPr lang="en-US" baseline="30000" dirty="0"/>
                <a:t>id</a:t>
              </a:r>
              <a:r>
                <a:rPr lang="en-US" b="1" dirty="0"/>
                <a:t>(A,B)   </a:t>
              </a:r>
              <a:r>
                <a:rPr lang="en-US" b="1" dirty="0" smtClean="0"/>
                <a:t>≤   |</a:t>
              </a:r>
              <a:r>
                <a:rPr lang="en-US" dirty="0" smtClean="0"/>
                <a:t>AG</a:t>
              </a:r>
              <a:r>
                <a:rPr lang="en-US" b="1" dirty="0" smtClean="0"/>
                <a:t>(</a:t>
              </a:r>
              <a:r>
                <a:rPr lang="en-US" dirty="0" smtClean="0"/>
                <a:t>A,B</a:t>
              </a:r>
              <a:r>
                <a:rPr lang="en-US" b="1" dirty="0" smtClean="0"/>
                <a:t>)|   =   2</a:t>
              </a:r>
              <a:r>
                <a:rPr lang="en-US" dirty="0" smtClean="0"/>
                <a:t>n</a:t>
              </a:r>
              <a:r>
                <a:rPr lang="en-US" baseline="-25000" dirty="0" smtClean="0"/>
                <a:t>AB</a:t>
              </a:r>
              <a:r>
                <a:rPr lang="en-US" dirty="0" smtClean="0"/>
                <a:t> + 2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6268" y="1113689"/>
              <a:ext cx="6902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r>
                <a:rPr lang="en-US" dirty="0" smtClean="0"/>
                <a:t>.	The </a:t>
              </a:r>
              <a:r>
                <a:rPr lang="en-US" dirty="0"/>
                <a:t>number of vertices in </a:t>
              </a:r>
              <a:r>
                <a:rPr lang="en-US" dirty="0" smtClean="0"/>
                <a:t>the adjacency graph AG</a:t>
              </a:r>
              <a:r>
                <a:rPr lang="en-US" b="1" dirty="0"/>
                <a:t>(</a:t>
              </a:r>
              <a:r>
                <a:rPr lang="en-US" dirty="0" smtClean="0"/>
                <a:t>A,B</a:t>
              </a:r>
              <a:r>
                <a:rPr lang="en-US" b="1" dirty="0"/>
                <a:t>) </a:t>
              </a:r>
              <a:r>
                <a:rPr lang="en-US" dirty="0"/>
                <a:t> </a:t>
              </a:r>
              <a:r>
                <a:rPr lang="en-US" dirty="0" smtClean="0"/>
                <a:t>is </a:t>
              </a:r>
              <a:r>
                <a:rPr lang="en-US" b="1" dirty="0"/>
                <a:t>2n</a:t>
              </a:r>
              <a:r>
                <a:rPr lang="en-US" b="1" baseline="-25000" dirty="0"/>
                <a:t>AB</a:t>
              </a:r>
              <a:r>
                <a:rPr lang="en-US" b="1" dirty="0"/>
                <a:t> + </a:t>
              </a:r>
              <a:r>
                <a:rPr lang="en-US" b="1" dirty="0" smtClean="0"/>
                <a:t>2: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47513" y="1858793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baseline="30000" dirty="0"/>
                <a:t>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57104" y="1858796"/>
              <a:ext cx="6468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  <a:r>
                <a:rPr lang="en-US" baseline="30000" dirty="0" smtClean="0"/>
                <a:t>h   </a:t>
              </a:r>
              <a:r>
                <a:rPr lang="en-US" dirty="0" smtClean="0"/>
                <a:t>e</a:t>
              </a:r>
              <a:r>
                <a:rPr lang="en-US" baseline="30000" dirty="0" smtClean="0"/>
                <a:t>t</a:t>
              </a:r>
              <a:endParaRPr lang="en-US" baseline="30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07083" y="1858813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  <a:r>
                <a:rPr lang="en-US" baseline="30000" dirty="0" smtClean="0"/>
                <a:t>t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t</a:t>
              </a:r>
              <a:r>
                <a:rPr lang="en-US" dirty="0" smtClean="0"/>
                <a:t> </a:t>
              </a:r>
              <a:r>
                <a:rPr lang="en-US" dirty="0" err="1" smtClean="0"/>
                <a:t>c</a:t>
              </a:r>
              <a:r>
                <a:rPr lang="en-US" baseline="30000" dirty="0" err="1" smtClean="0"/>
                <a:t>t</a:t>
              </a:r>
              <a:endParaRPr lang="en-US" baseline="30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30275" y="1841863"/>
              <a:ext cx="3631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</a:t>
              </a:r>
              <a:r>
                <a:rPr lang="en-US" baseline="30000" dirty="0" err="1" smtClean="0"/>
                <a:t>h</a:t>
              </a:r>
              <a:endParaRPr lang="en-US" baseline="30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29945" y="1845745"/>
              <a:ext cx="3882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A:</a:t>
              </a:r>
              <a:endParaRPr lang="en-US" b="1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3049117" y="240455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182678" y="240456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505361" y="2404565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777251" y="2404574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862857" y="2048969"/>
              <a:ext cx="72000" cy="72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5402810" y="2015106"/>
              <a:ext cx="72000" cy="72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002589" y="1912557"/>
              <a:ext cx="863595" cy="475090"/>
              <a:chOff x="1199189" y="1810957"/>
              <a:chExt cx="863595" cy="47509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1199189" y="1810957"/>
                <a:ext cx="863595" cy="281721"/>
              </a:xfrm>
              <a:prstGeom prst="rect">
                <a:avLst/>
              </a:prstGeom>
              <a:noFill/>
              <a:ln w="127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/>
              <p:cNvCxnSpPr>
                <a:stCxn id="29" idx="2"/>
              </p:cNvCxnSpPr>
              <p:nvPr/>
            </p:nvCxnSpPr>
            <p:spPr>
              <a:xfrm flipH="1">
                <a:off x="1418513" y="2092678"/>
                <a:ext cx="212474" cy="193369"/>
              </a:xfrm>
              <a:prstGeom prst="line">
                <a:avLst/>
              </a:prstGeom>
              <a:ln>
                <a:solidFill>
                  <a:schemeClr val="accent4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/>
            <p:cNvGrpSpPr/>
            <p:nvPr/>
          </p:nvGrpSpPr>
          <p:grpSpPr>
            <a:xfrm>
              <a:off x="3900042" y="1912560"/>
              <a:ext cx="603150" cy="475090"/>
              <a:chOff x="1199189" y="1810957"/>
              <a:chExt cx="863595" cy="47509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1199189" y="1810957"/>
                <a:ext cx="863595" cy="281721"/>
              </a:xfrm>
              <a:prstGeom prst="rect">
                <a:avLst/>
              </a:prstGeom>
              <a:noFill/>
              <a:ln w="127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>
                <a:stCxn id="35" idx="2"/>
              </p:cNvCxnSpPr>
              <p:nvPr/>
            </p:nvCxnSpPr>
            <p:spPr>
              <a:xfrm flipH="1">
                <a:off x="1199189" y="2092678"/>
                <a:ext cx="431798" cy="193369"/>
              </a:xfrm>
              <a:prstGeom prst="line">
                <a:avLst/>
              </a:prstGeom>
              <a:ln>
                <a:solidFill>
                  <a:schemeClr val="accent4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4623022" y="1912558"/>
              <a:ext cx="715211" cy="475090"/>
              <a:chOff x="1199189" y="1810957"/>
              <a:chExt cx="863595" cy="47509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199189" y="1810957"/>
                <a:ext cx="863595" cy="281721"/>
              </a:xfrm>
              <a:prstGeom prst="rect">
                <a:avLst/>
              </a:prstGeom>
              <a:noFill/>
              <a:ln w="127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" name="Straight Connector 39"/>
              <p:cNvCxnSpPr>
                <a:stCxn id="39" idx="2"/>
              </p:cNvCxnSpPr>
              <p:nvPr/>
            </p:nvCxnSpPr>
            <p:spPr>
              <a:xfrm flipH="1">
                <a:off x="1199189" y="2092678"/>
                <a:ext cx="431798" cy="193369"/>
              </a:xfrm>
              <a:prstGeom prst="line">
                <a:avLst/>
              </a:prstGeom>
              <a:ln>
                <a:solidFill>
                  <a:schemeClr val="accent4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Left Bracket 41"/>
            <p:cNvSpPr/>
            <p:nvPr/>
          </p:nvSpPr>
          <p:spPr>
            <a:xfrm rot="16200000" flipH="1">
              <a:off x="4137109" y="648835"/>
              <a:ext cx="48700" cy="2362014"/>
            </a:xfrm>
            <a:prstGeom prst="leftBracket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030957" y="1530657"/>
              <a:ext cx="2276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</a:t>
              </a:r>
              <a:r>
                <a:rPr lang="en-US" sz="1400" dirty="0" smtClean="0"/>
                <a:t>umber of common markers</a:t>
              </a:r>
              <a:endParaRPr lang="en-US" sz="1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338233" y="1530657"/>
              <a:ext cx="3908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+1</a:t>
              </a:r>
              <a:endParaRPr lang="en-US" sz="1600" dirty="0"/>
            </a:p>
          </p:txBody>
        </p:sp>
        <p:sp>
          <p:nvSpPr>
            <p:cNvPr id="57" name="Oval 56"/>
            <p:cNvSpPr/>
            <p:nvPr/>
          </p:nvSpPr>
          <p:spPr>
            <a:xfrm rot="1800000">
              <a:off x="5208114" y="1921026"/>
              <a:ext cx="220132" cy="66130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uppierung 22"/>
          <p:cNvGrpSpPr/>
          <p:nvPr/>
        </p:nvGrpSpPr>
        <p:grpSpPr>
          <a:xfrm>
            <a:off x="654135" y="1366838"/>
            <a:ext cx="7135287" cy="1846884"/>
            <a:chOff x="676268" y="2932375"/>
            <a:chExt cx="7135287" cy="1846884"/>
          </a:xfrm>
        </p:grpSpPr>
        <p:sp>
          <p:nvSpPr>
            <p:cNvPr id="47" name="TextBox 3"/>
            <p:cNvSpPr txBox="1"/>
            <p:nvPr/>
          </p:nvSpPr>
          <p:spPr>
            <a:xfrm>
              <a:off x="1367713" y="3979040"/>
              <a:ext cx="4916768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d</a:t>
              </a:r>
              <a:r>
                <a:rPr lang="en-US" baseline="30000" dirty="0"/>
                <a:t>DCJ</a:t>
              </a:r>
              <a:r>
                <a:rPr lang="en-US" b="1" baseline="30000" dirty="0"/>
                <a:t>-</a:t>
              </a:r>
              <a:r>
                <a:rPr lang="en-US" baseline="30000" dirty="0" smtClean="0"/>
                <a:t>id</a:t>
              </a:r>
              <a:r>
                <a:rPr lang="en-US" b="1" dirty="0" smtClean="0"/>
                <a:t>(A,B)   ≤   </a:t>
              </a:r>
              <a:r>
                <a:rPr lang="en-US" sz="2800" dirty="0" err="1" smtClean="0"/>
                <a:t>Σ</a:t>
              </a:r>
              <a:r>
                <a:rPr lang="en-US" b="1" dirty="0"/>
                <a:t> </a:t>
              </a:r>
              <a:r>
                <a:rPr lang="en-US" b="1" dirty="0" err="1"/>
                <a:t>d</a:t>
              </a:r>
              <a:r>
                <a:rPr lang="en-US" baseline="30000" dirty="0" err="1"/>
                <a:t>DCJ</a:t>
              </a:r>
              <a:r>
                <a:rPr lang="en-US" b="1" baseline="30000" dirty="0"/>
                <a:t>-</a:t>
              </a:r>
              <a:r>
                <a:rPr lang="en-US" baseline="30000" dirty="0"/>
                <a:t>id</a:t>
              </a:r>
              <a:r>
                <a:rPr lang="en-US" b="1" dirty="0"/>
                <a:t>(P) </a:t>
              </a:r>
              <a:r>
                <a:rPr lang="en-US" b="1" dirty="0" smtClean="0"/>
                <a:t>  =   </a:t>
              </a:r>
              <a:r>
                <a:rPr lang="en-US" sz="2800" dirty="0" err="1" smtClean="0"/>
                <a:t>Σ</a:t>
              </a:r>
              <a:r>
                <a:rPr lang="en-US" b="1" dirty="0" smtClean="0"/>
                <a:t> |</a:t>
              </a:r>
              <a:r>
                <a:rPr lang="en-US" b="1" dirty="0"/>
                <a:t>P</a:t>
              </a:r>
              <a:r>
                <a:rPr lang="en-US" b="1" dirty="0" smtClean="0"/>
                <a:t>|  =  |</a:t>
              </a:r>
              <a:r>
                <a:rPr lang="en-US" dirty="0"/>
                <a:t>AG</a:t>
              </a:r>
              <a:r>
                <a:rPr lang="en-US" b="1" dirty="0"/>
                <a:t>(</a:t>
              </a:r>
              <a:r>
                <a:rPr lang="en-US" dirty="0"/>
                <a:t>A,B</a:t>
              </a:r>
              <a:r>
                <a:rPr lang="en-US" b="1" dirty="0"/>
                <a:t>)</a:t>
              </a:r>
              <a:r>
                <a:rPr lang="en-US" b="1" dirty="0" smtClean="0"/>
                <a:t>|</a:t>
              </a:r>
              <a:endParaRPr lang="en-US" dirty="0" smtClean="0"/>
            </a:p>
            <a:p>
              <a:endParaRPr lang="en-US" dirty="0"/>
            </a:p>
          </p:txBody>
        </p:sp>
        <p:sp>
          <p:nvSpPr>
            <p:cNvPr id="48" name="TextBox 7"/>
            <p:cNvSpPr txBox="1"/>
            <p:nvPr/>
          </p:nvSpPr>
          <p:spPr>
            <a:xfrm>
              <a:off x="676268" y="2932375"/>
              <a:ext cx="71352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r>
                <a:rPr lang="en-US" dirty="0" smtClean="0"/>
                <a:t>.	The DCJ distance is at least equal to the </a:t>
              </a:r>
              <a:r>
                <a:rPr lang="en-US" dirty="0"/>
                <a:t>number of </a:t>
              </a:r>
              <a:r>
                <a:rPr lang="en-US" dirty="0" smtClean="0"/>
                <a:t>vertices of AG(A,B)</a:t>
              </a:r>
              <a:endParaRPr lang="en-US" dirty="0"/>
            </a:p>
          </p:txBody>
        </p:sp>
        <p:pic>
          <p:nvPicPr>
            <p:cNvPr id="49" name="Picture 58"/>
            <p:cNvPicPr>
              <a:picLocks noChangeAspect="1"/>
            </p:cNvPicPr>
            <p:nvPr/>
          </p:nvPicPr>
          <p:blipFill rotWithShape="1">
            <a:blip r:embed="rId3"/>
            <a:srcRect b="11755"/>
            <a:stretch/>
          </p:blipFill>
          <p:spPr>
            <a:xfrm>
              <a:off x="2234260" y="3339514"/>
              <a:ext cx="1206500" cy="257761"/>
            </a:xfrm>
            <a:prstGeom prst="rect">
              <a:avLst/>
            </a:prstGeom>
          </p:spPr>
        </p:pic>
        <p:pic>
          <p:nvPicPr>
            <p:cNvPr id="50" name="Picture 59"/>
            <p:cNvPicPr>
              <a:picLocks noChangeAspect="1"/>
            </p:cNvPicPr>
            <p:nvPr/>
          </p:nvPicPr>
          <p:blipFill rotWithShape="1">
            <a:blip r:embed="rId4"/>
            <a:srcRect t="12000" b="15000"/>
            <a:stretch/>
          </p:blipFill>
          <p:spPr>
            <a:xfrm>
              <a:off x="4326490" y="3355975"/>
              <a:ext cx="1231900" cy="231775"/>
            </a:xfrm>
            <a:prstGeom prst="rect">
              <a:avLst/>
            </a:prstGeom>
          </p:spPr>
        </p:pic>
        <p:sp>
          <p:nvSpPr>
            <p:cNvPr id="51" name="TextBox 61"/>
            <p:cNvSpPr txBox="1"/>
            <p:nvPr/>
          </p:nvSpPr>
          <p:spPr>
            <a:xfrm>
              <a:off x="1393113" y="3276600"/>
              <a:ext cx="950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d</a:t>
              </a:r>
              <a:r>
                <a:rPr lang="en-US" baseline="30000" dirty="0" err="1" smtClean="0"/>
                <a:t>DCJ</a:t>
              </a:r>
              <a:r>
                <a:rPr lang="en-US" b="1" dirty="0" smtClean="0"/>
                <a:t>(P)</a:t>
              </a:r>
              <a:r>
                <a:rPr lang="en-US" baseline="30000" dirty="0" smtClean="0"/>
                <a:t>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sp>
          <p:nvSpPr>
            <p:cNvPr id="52" name="TextBox 62"/>
            <p:cNvSpPr txBox="1"/>
            <p:nvPr/>
          </p:nvSpPr>
          <p:spPr>
            <a:xfrm>
              <a:off x="3671410" y="3276600"/>
              <a:ext cx="726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λ</a:t>
              </a:r>
              <a:r>
                <a:rPr lang="en-US" b="1" dirty="0" smtClean="0"/>
                <a:t>(P)</a:t>
              </a:r>
              <a:r>
                <a:rPr lang="en-US" baseline="30000" dirty="0" smtClean="0"/>
                <a:t> </a:t>
              </a:r>
              <a:r>
                <a:rPr lang="en-US" b="1" dirty="0"/>
                <a:t>≤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53" name="TextBox 63"/>
            <p:cNvSpPr txBox="1"/>
            <p:nvPr/>
          </p:nvSpPr>
          <p:spPr>
            <a:xfrm>
              <a:off x="1381191" y="3648840"/>
              <a:ext cx="3185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/>
                <a:t>d</a:t>
              </a:r>
              <a:r>
                <a:rPr lang="en-US" baseline="30000" dirty="0" err="1"/>
                <a:t>DCJ</a:t>
              </a:r>
              <a:r>
                <a:rPr lang="en-US" b="1" baseline="30000" dirty="0"/>
                <a:t>-</a:t>
              </a:r>
              <a:r>
                <a:rPr lang="en-US" baseline="30000" dirty="0"/>
                <a:t>id</a:t>
              </a:r>
              <a:r>
                <a:rPr lang="en-US" b="1" dirty="0" smtClean="0"/>
                <a:t>(</a:t>
              </a:r>
              <a:r>
                <a:rPr lang="en-US" b="1" dirty="0"/>
                <a:t>P</a:t>
              </a:r>
              <a:r>
                <a:rPr lang="en-US" b="1" dirty="0" smtClean="0"/>
                <a:t>)  =  </a:t>
              </a:r>
              <a:r>
                <a:rPr lang="en-US" b="1" dirty="0" err="1"/>
                <a:t>d</a:t>
              </a:r>
              <a:r>
                <a:rPr lang="en-US" baseline="30000" dirty="0" err="1"/>
                <a:t>DCJ</a:t>
              </a:r>
              <a:r>
                <a:rPr lang="en-US" b="1" dirty="0"/>
                <a:t>(P</a:t>
              </a:r>
              <a:r>
                <a:rPr lang="en-US" b="1" dirty="0" smtClean="0"/>
                <a:t>) + </a:t>
              </a:r>
              <a:r>
                <a:rPr lang="en-US" b="1" dirty="0" err="1"/>
                <a:t>λ</a:t>
              </a:r>
              <a:r>
                <a:rPr lang="en-US" b="1" dirty="0"/>
                <a:t>(P</a:t>
              </a:r>
              <a:r>
                <a:rPr lang="en-US" b="1" dirty="0" smtClean="0"/>
                <a:t>) </a:t>
              </a:r>
              <a:r>
                <a:rPr lang="en-US" b="1" dirty="0" smtClean="0"/>
                <a:t> </a:t>
              </a:r>
              <a:r>
                <a:rPr lang="en-US" b="1" dirty="0" smtClean="0"/>
                <a:t>≤</a:t>
              </a:r>
              <a:r>
                <a:rPr lang="en-US" dirty="0" smtClean="0"/>
                <a:t>  </a:t>
              </a:r>
              <a:r>
                <a:rPr lang="en-US" b="1" dirty="0" smtClean="0"/>
                <a:t>|P|</a:t>
              </a:r>
              <a:endParaRPr lang="en-US" dirty="0"/>
            </a:p>
          </p:txBody>
        </p:sp>
      </p:grpSp>
      <p:grpSp>
        <p:nvGrpSpPr>
          <p:cNvPr id="27" name="Gruppierung 26"/>
          <p:cNvGrpSpPr/>
          <p:nvPr/>
        </p:nvGrpSpPr>
        <p:grpSpPr>
          <a:xfrm>
            <a:off x="654135" y="5044160"/>
            <a:ext cx="7225609" cy="1544881"/>
            <a:chOff x="654135" y="5044160"/>
            <a:chExt cx="7225609" cy="1544881"/>
          </a:xfrm>
        </p:grpSpPr>
        <p:sp>
          <p:nvSpPr>
            <p:cNvPr id="6" name="TextBox 5"/>
            <p:cNvSpPr txBox="1"/>
            <p:nvPr/>
          </p:nvSpPr>
          <p:spPr>
            <a:xfrm>
              <a:off x="654135" y="5044160"/>
              <a:ext cx="7048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3.	The corrected distance </a:t>
              </a:r>
              <a:r>
                <a:rPr lang="cs-CZ" b="1" dirty="0" err="1" smtClean="0"/>
                <a:t>m</a:t>
              </a:r>
              <a:r>
                <a:rPr lang="cs-CZ" baseline="30000" dirty="0" err="1" smtClean="0"/>
                <a:t>id</a:t>
              </a:r>
              <a:r>
                <a:rPr lang="en-US" dirty="0" smtClean="0"/>
                <a:t> satisfies </a:t>
              </a:r>
              <a:r>
                <a:rPr lang="en-US" dirty="0"/>
                <a:t>the triangular inequality if </a:t>
              </a:r>
              <a:r>
                <a:rPr lang="en-US" b="1" dirty="0" smtClean="0"/>
                <a:t>k ≥ 1: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245436" y="5800610"/>
              <a:ext cx="48823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b="1" dirty="0" smtClean="0"/>
                <a:t>1 + 1 + k (2</a:t>
              </a:r>
              <a:r>
                <a:rPr lang="is-IS" dirty="0" smtClean="0"/>
                <a:t> n</a:t>
              </a:r>
              <a:r>
                <a:rPr lang="is-IS" baseline="-25000" dirty="0" smtClean="0"/>
                <a:t>AB</a:t>
              </a:r>
              <a:r>
                <a:rPr lang="is-IS" dirty="0" smtClean="0"/>
                <a:t> + n</a:t>
              </a:r>
              <a:r>
                <a:rPr lang="is-IS" baseline="-25000" dirty="0" smtClean="0"/>
                <a:t>A</a:t>
              </a:r>
              <a:r>
                <a:rPr lang="is-IS" dirty="0" smtClean="0"/>
                <a:t> + n</a:t>
              </a:r>
              <a:r>
                <a:rPr lang="is-IS" baseline="-25000" dirty="0" smtClean="0"/>
                <a:t>B</a:t>
              </a:r>
              <a:r>
                <a:rPr lang="is-IS" b="1" dirty="0" smtClean="0"/>
                <a:t>)</a:t>
              </a:r>
              <a:r>
                <a:rPr lang="is-IS" dirty="0" smtClean="0"/>
                <a:t>  </a:t>
              </a:r>
              <a:r>
                <a:rPr lang="en-US" b="1" dirty="0" smtClean="0"/>
                <a:t>≥</a:t>
              </a:r>
              <a:r>
                <a:rPr lang="is-IS" dirty="0" smtClean="0"/>
                <a:t>  </a:t>
              </a:r>
              <a:r>
                <a:rPr lang="is-IS" b="1" dirty="0" smtClean="0"/>
                <a:t>2</a:t>
              </a:r>
              <a:r>
                <a:rPr lang="is-IS" dirty="0" smtClean="0"/>
                <a:t> n</a:t>
              </a:r>
              <a:r>
                <a:rPr lang="is-IS" baseline="-25000" dirty="0" smtClean="0"/>
                <a:t>AB</a:t>
              </a:r>
              <a:r>
                <a:rPr lang="is-IS" b="1" dirty="0" smtClean="0"/>
                <a:t> + 2 + k (</a:t>
              </a:r>
              <a:r>
                <a:rPr lang="is-IS" dirty="0"/>
                <a:t>n</a:t>
              </a:r>
              <a:r>
                <a:rPr lang="is-IS" baseline="-25000" dirty="0"/>
                <a:t>A</a:t>
              </a:r>
              <a:r>
                <a:rPr lang="is-IS" dirty="0"/>
                <a:t> + </a:t>
              </a:r>
              <a:r>
                <a:rPr lang="is-IS" dirty="0" smtClean="0"/>
                <a:t>n</a:t>
              </a:r>
              <a:r>
                <a:rPr lang="is-IS" baseline="-25000" dirty="0" smtClean="0"/>
                <a:t>B</a:t>
              </a:r>
              <a:r>
                <a:rPr lang="is-IS" b="1" dirty="0" smtClean="0"/>
                <a:t>)</a:t>
              </a:r>
              <a:r>
                <a:rPr lang="is-IS" dirty="0" smtClean="0"/>
                <a:t> </a:t>
              </a:r>
              <a:endParaRPr lang="en-US" baseline="-25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54710" y="6219709"/>
              <a:ext cx="14412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s-IS" b="1" dirty="0" smtClean="0"/>
                <a:t>2k</a:t>
              </a:r>
              <a:r>
                <a:rPr lang="is-IS" dirty="0" smtClean="0"/>
                <a:t> </a:t>
              </a:r>
              <a:r>
                <a:rPr lang="is-IS" dirty="0"/>
                <a:t>n</a:t>
              </a:r>
              <a:r>
                <a:rPr lang="is-IS" baseline="-25000" dirty="0"/>
                <a:t>AB</a:t>
              </a:r>
              <a:r>
                <a:rPr lang="is-IS" dirty="0" smtClean="0"/>
                <a:t> </a:t>
              </a:r>
              <a:r>
                <a:rPr lang="en-US" b="1" dirty="0"/>
                <a:t>≥</a:t>
              </a:r>
              <a:r>
                <a:rPr lang="is-IS" dirty="0" smtClean="0"/>
                <a:t> </a:t>
              </a:r>
              <a:r>
                <a:rPr lang="is-IS" b="1" dirty="0" smtClean="0"/>
                <a:t>2</a:t>
              </a:r>
              <a:r>
                <a:rPr lang="is-IS" dirty="0" smtClean="0"/>
                <a:t> </a:t>
              </a:r>
              <a:r>
                <a:rPr lang="is-IS" dirty="0"/>
                <a:t>n</a:t>
              </a:r>
              <a:r>
                <a:rPr lang="is-IS" baseline="-25000" dirty="0"/>
                <a:t>AB</a:t>
              </a:r>
              <a:endParaRPr lang="en-US" dirty="0"/>
            </a:p>
          </p:txBody>
        </p:sp>
        <p:sp>
          <p:nvSpPr>
            <p:cNvPr id="61" name="TextBox 65"/>
            <p:cNvSpPr txBox="1"/>
            <p:nvPr/>
          </p:nvSpPr>
          <p:spPr>
            <a:xfrm>
              <a:off x="1256680" y="5457709"/>
              <a:ext cx="6623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d</a:t>
              </a:r>
              <a:r>
                <a:rPr lang="en-US" baseline="30000" dirty="0" err="1" smtClean="0"/>
                <a:t>DCJ</a:t>
              </a:r>
              <a:r>
                <a:rPr lang="en-US" b="1" baseline="30000" dirty="0"/>
                <a:t>-</a:t>
              </a:r>
              <a:r>
                <a:rPr lang="en-US" baseline="30000" dirty="0"/>
                <a:t>id </a:t>
              </a:r>
              <a:r>
                <a:rPr lang="en-US" b="1" dirty="0" smtClean="0"/>
                <a:t>(A,C) + k u(A,C) </a:t>
              </a:r>
              <a:r>
                <a:rPr lang="en-US" b="1" dirty="0"/>
                <a:t>+ </a:t>
              </a:r>
              <a:r>
                <a:rPr lang="en-US" b="1" dirty="0" err="1" smtClean="0"/>
                <a:t>d</a:t>
              </a:r>
              <a:r>
                <a:rPr lang="en-US" baseline="30000" dirty="0" err="1" smtClean="0"/>
                <a:t>DCJ</a:t>
              </a:r>
              <a:r>
                <a:rPr lang="en-US" b="1" baseline="30000" dirty="0"/>
                <a:t>-</a:t>
              </a:r>
              <a:r>
                <a:rPr lang="en-US" baseline="30000" dirty="0"/>
                <a:t>id </a:t>
              </a:r>
              <a:r>
                <a:rPr lang="en-US" b="1" dirty="0" smtClean="0"/>
                <a:t>(B,C) + k u(B,C</a:t>
              </a:r>
              <a:r>
                <a:rPr lang="en-US" b="1" dirty="0"/>
                <a:t>) </a:t>
              </a:r>
              <a:r>
                <a:rPr lang="en-US" b="1" dirty="0" smtClean="0"/>
                <a:t> ≥  </a:t>
              </a:r>
              <a:r>
                <a:rPr lang="en-US" b="1" dirty="0" err="1" smtClean="0"/>
                <a:t>d</a:t>
              </a:r>
              <a:r>
                <a:rPr lang="en-US" baseline="30000" dirty="0" err="1" smtClean="0"/>
                <a:t>DCJ</a:t>
              </a:r>
              <a:r>
                <a:rPr lang="en-US" b="1" baseline="30000" dirty="0"/>
                <a:t>-</a:t>
              </a:r>
              <a:r>
                <a:rPr lang="en-US" baseline="30000" dirty="0"/>
                <a:t>id </a:t>
              </a:r>
              <a:r>
                <a:rPr lang="en-US" b="1" dirty="0" smtClean="0"/>
                <a:t>(A,B) + k u(A,B)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33693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1155</Words>
  <Application>Microsoft Macintosh PowerPoint</Application>
  <PresentationFormat>Bildschirmpräsentation (4:3)</PresentationFormat>
  <Paragraphs>294</Paragraphs>
  <Slides>14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Office Theme</vt:lpstr>
      <vt:lpstr>On the weight of indels in genomic distances</vt:lpstr>
      <vt:lpstr>Guidance</vt:lpstr>
      <vt:lpstr>Definitions</vt:lpstr>
      <vt:lpstr>Genomic distance</vt:lpstr>
      <vt:lpstr>Triangle Inequality</vt:lpstr>
      <vt:lpstr>Double cut and join with indels</vt:lpstr>
      <vt:lpstr>A posteriori correction</vt:lpstr>
      <vt:lpstr>Evaluation of k</vt:lpstr>
      <vt:lpstr>Finding the diameter/lowest k</vt:lpstr>
      <vt:lpstr> Framework to assign weights to Indels</vt:lpstr>
      <vt:lpstr>Distance on Hybrid Model</vt:lpstr>
      <vt:lpstr>More plausible distances?</vt:lpstr>
      <vt:lpstr>Conclusion</vt:lpstr>
      <vt:lpstr>Thank You.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dsfds</dc:title>
  <dc:creator>Leonardo Ribeiro</dc:creator>
  <cp:lastModifiedBy>Jens Stoye</cp:lastModifiedBy>
  <cp:revision>232</cp:revision>
  <cp:lastPrinted>2011-09-20T18:33:53Z</cp:lastPrinted>
  <dcterms:created xsi:type="dcterms:W3CDTF">2011-09-08T09:22:25Z</dcterms:created>
  <dcterms:modified xsi:type="dcterms:W3CDTF">2011-10-08T07:42:33Z</dcterms:modified>
</cp:coreProperties>
</file>